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57" r:id="rId7"/>
    <p:sldId id="258" r:id="rId8"/>
    <p:sldId id="259" r:id="rId9"/>
    <p:sldId id="262" r:id="rId10"/>
    <p:sldId id="260" r:id="rId11"/>
    <p:sldId id="263" r:id="rId12"/>
    <p:sldId id="264" r:id="rId13"/>
    <p:sldId id="270" r:id="rId14"/>
    <p:sldId id="265" r:id="rId15"/>
    <p:sldId id="266" r:id="rId16"/>
    <p:sldId id="267" r:id="rId17"/>
    <p:sldId id="268"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8C11E0-F629-400E-9E28-3F47356A6D88}" v="3" dt="2026-05-22T13:38:32.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8EEF-C953-F034-AC2C-B610DC60FBB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a:extLst>
              <a:ext uri="{FF2B5EF4-FFF2-40B4-BE49-F238E27FC236}">
                <a16:creationId xmlns:a16="http://schemas.microsoft.com/office/drawing/2014/main" id="{019A726C-BEF2-ECEC-75E1-5990A5328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a:extLst>
              <a:ext uri="{FF2B5EF4-FFF2-40B4-BE49-F238E27FC236}">
                <a16:creationId xmlns:a16="http://schemas.microsoft.com/office/drawing/2014/main" id="{45F46DA2-87EF-2E47-93B6-06BB28B3A5DF}"/>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5" name="Footer Placeholder 4">
            <a:extLst>
              <a:ext uri="{FF2B5EF4-FFF2-40B4-BE49-F238E27FC236}">
                <a16:creationId xmlns:a16="http://schemas.microsoft.com/office/drawing/2014/main" id="{B0118C40-8117-60E0-E052-C1C36545A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5D19B-ADED-DEF3-EF41-1518CDD6830B}"/>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14015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5725-FACA-4214-6DEF-2D1EEB7F2338}"/>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3D0E80CD-409E-BDE0-2174-2188FA4FE48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415861D3-D187-FD01-3815-88459F2AB133}"/>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5" name="Footer Placeholder 4">
            <a:extLst>
              <a:ext uri="{FF2B5EF4-FFF2-40B4-BE49-F238E27FC236}">
                <a16:creationId xmlns:a16="http://schemas.microsoft.com/office/drawing/2014/main" id="{6404DD94-EBEF-94D4-CEE2-5FEA7A5A5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45309-CF0E-8A06-D605-EDF136F3E10B}"/>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336494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94AD8-6CA5-5F72-0C8E-AB9B93E7CE2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8E3869EA-8F70-AB0B-6D91-611FF4CC851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9521A4C0-22E5-7B40-DE7E-AE6493A1E096}"/>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5" name="Footer Placeholder 4">
            <a:extLst>
              <a:ext uri="{FF2B5EF4-FFF2-40B4-BE49-F238E27FC236}">
                <a16:creationId xmlns:a16="http://schemas.microsoft.com/office/drawing/2014/main" id="{BA1C8179-E11D-3A65-E937-DBFCF70A6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6C761-2B34-0231-47D2-0E67F019BAA4}"/>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345960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37B3-8FCC-184A-6BCF-736DD5400675}"/>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C2A482AB-4733-3868-3BFB-F8D39B65CFB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C6596466-A432-73C0-21EA-90401BCB12EE}"/>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5" name="Footer Placeholder 4">
            <a:extLst>
              <a:ext uri="{FF2B5EF4-FFF2-40B4-BE49-F238E27FC236}">
                <a16:creationId xmlns:a16="http://schemas.microsoft.com/office/drawing/2014/main" id="{991497BE-E65E-DC71-289E-C18BD623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D45E6-E846-2808-A9B9-F403E953F8B5}"/>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7930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9A61-910B-99A2-B3A6-30FC7D609B7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a:extLst>
              <a:ext uri="{FF2B5EF4-FFF2-40B4-BE49-F238E27FC236}">
                <a16:creationId xmlns:a16="http://schemas.microsoft.com/office/drawing/2014/main" id="{F3193E8D-FE9C-1143-400B-DBF415A52F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506D3EE3-24C0-1A84-3FBC-BCC8A32A00A6}"/>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5" name="Footer Placeholder 4">
            <a:extLst>
              <a:ext uri="{FF2B5EF4-FFF2-40B4-BE49-F238E27FC236}">
                <a16:creationId xmlns:a16="http://schemas.microsoft.com/office/drawing/2014/main" id="{272E2D47-E57D-45D6-AA7F-0F0091297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0D277-9A98-1DC4-91F3-F81D2276D80A}"/>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121996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5550-4174-36D6-0FDC-C1ECCD2E2068}"/>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809FE750-94DA-AC7B-FAD1-B1D233D70F0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E505123D-09C3-E3F3-F4A8-E557E829348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96302ECC-E8B4-08D9-CE9A-D839F6996B37}"/>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6" name="Footer Placeholder 5">
            <a:extLst>
              <a:ext uri="{FF2B5EF4-FFF2-40B4-BE49-F238E27FC236}">
                <a16:creationId xmlns:a16="http://schemas.microsoft.com/office/drawing/2014/main" id="{186B7C74-3270-5185-8E8A-70B7C08F6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EE1E73-E341-7E38-1D9C-C878DD3C83E1}"/>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2708817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EE34-B9CF-4EF5-F106-2C3D44BB2322}"/>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E7C965CD-B4C2-1ED0-0A76-A935A12CBA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CD7F26C8-9F1D-2045-74C0-2D609F1F66B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D671923F-FA69-4035-3B50-39C190B17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A6006213-B3FD-0AFF-E81F-2A8F79471D2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BD66AD04-30B6-FC22-DAD8-C95BE81443C3}"/>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8" name="Footer Placeholder 7">
            <a:extLst>
              <a:ext uri="{FF2B5EF4-FFF2-40B4-BE49-F238E27FC236}">
                <a16:creationId xmlns:a16="http://schemas.microsoft.com/office/drawing/2014/main" id="{E3DCC538-E5AF-2A5A-FF2A-69285BF64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97130A-542B-FA76-877E-530374F44653}"/>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126104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8A4D9-C92C-BC62-94F3-0DD7045D3D75}"/>
              </a:ext>
            </a:extLst>
          </p:cNvPr>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0599E636-4F90-C5E8-5FE3-4CD4604817F7}"/>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4" name="Footer Placeholder 3">
            <a:extLst>
              <a:ext uri="{FF2B5EF4-FFF2-40B4-BE49-F238E27FC236}">
                <a16:creationId xmlns:a16="http://schemas.microsoft.com/office/drawing/2014/main" id="{E57D8C07-254F-11C5-4D11-8C039ACC89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5E190E-B1BB-D632-3A6A-D7A8D6E7A646}"/>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997023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DEC517-56EC-7D41-3814-439C675C864C}"/>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3" name="Footer Placeholder 2">
            <a:extLst>
              <a:ext uri="{FF2B5EF4-FFF2-40B4-BE49-F238E27FC236}">
                <a16:creationId xmlns:a16="http://schemas.microsoft.com/office/drawing/2014/main" id="{C6AFA02E-346A-AB40-EA07-856BAD706B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439238-CDF8-611F-E6A1-1245536E1BC7}"/>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403523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B79E-F31F-1460-7387-39423C2229E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a:extLst>
              <a:ext uri="{FF2B5EF4-FFF2-40B4-BE49-F238E27FC236}">
                <a16:creationId xmlns:a16="http://schemas.microsoft.com/office/drawing/2014/main" id="{84B03AAF-4794-8EE3-0B10-44C28903B7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C9C94BDD-4862-294F-B762-B642B98EE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06ED2C9A-563E-BF86-E67B-F06D909D0996}"/>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6" name="Footer Placeholder 5">
            <a:extLst>
              <a:ext uri="{FF2B5EF4-FFF2-40B4-BE49-F238E27FC236}">
                <a16:creationId xmlns:a16="http://schemas.microsoft.com/office/drawing/2014/main" id="{57FF314F-9E00-042A-3491-94EF2F4E8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532F50-5418-994B-C3F5-18166727AF90}"/>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119512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0C49-2A2C-4CD8-92A1-FD4E9A41971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a:extLst>
              <a:ext uri="{FF2B5EF4-FFF2-40B4-BE49-F238E27FC236}">
                <a16:creationId xmlns:a16="http://schemas.microsoft.com/office/drawing/2014/main" id="{D062EB2F-C760-E9DC-5BE5-B251CC6A16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FE1681B6-F6E4-F4C2-BCFF-80BB428F6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45DB6063-772F-A012-30CB-439F0461F1A4}"/>
              </a:ext>
            </a:extLst>
          </p:cNvPr>
          <p:cNvSpPr>
            <a:spLocks noGrp="1"/>
          </p:cNvSpPr>
          <p:nvPr>
            <p:ph type="dt" sz="half" idx="10"/>
          </p:nvPr>
        </p:nvSpPr>
        <p:spPr/>
        <p:txBody>
          <a:bodyPr/>
          <a:lstStyle/>
          <a:p>
            <a:fld id="{267EFB85-7B01-4CBC-BF04-DD4295E8670E}" type="datetimeFigureOut">
              <a:rPr lang="en-US" smtClean="0"/>
              <a:t>6/8/2026</a:t>
            </a:fld>
            <a:endParaRPr lang="en-US"/>
          </a:p>
        </p:txBody>
      </p:sp>
      <p:sp>
        <p:nvSpPr>
          <p:cNvPr id="6" name="Footer Placeholder 5">
            <a:extLst>
              <a:ext uri="{FF2B5EF4-FFF2-40B4-BE49-F238E27FC236}">
                <a16:creationId xmlns:a16="http://schemas.microsoft.com/office/drawing/2014/main" id="{8377D386-21B2-BC5F-9907-C5DEF4FBDA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1E73A-0BFF-FC30-3521-E5A091E21D75}"/>
              </a:ext>
            </a:extLst>
          </p:cNvPr>
          <p:cNvSpPr>
            <a:spLocks noGrp="1"/>
          </p:cNvSpPr>
          <p:nvPr>
            <p:ph type="sldNum" sz="quarter" idx="12"/>
          </p:nvPr>
        </p:nvSpPr>
        <p:spPr/>
        <p:txBody>
          <a:bodyPr/>
          <a:lstStyle/>
          <a:p>
            <a:fld id="{EF882498-4002-4A3A-9171-D5C93334286E}" type="slidenum">
              <a:rPr lang="en-US" smtClean="0"/>
              <a:t>‹Nr.›</a:t>
            </a:fld>
            <a:endParaRPr lang="en-US"/>
          </a:p>
        </p:txBody>
      </p:sp>
    </p:spTree>
    <p:extLst>
      <p:ext uri="{BB962C8B-B14F-4D97-AF65-F5344CB8AC3E}">
        <p14:creationId xmlns:p14="http://schemas.microsoft.com/office/powerpoint/2010/main" val="122572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F50E1F-50E2-92C6-C471-E25C73C18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74E20C36-3663-C031-31F1-0A726B07D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014F34A7-610E-4CFE-75E0-5878628E3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7EFB85-7B01-4CBC-BF04-DD4295E8670E}" type="datetimeFigureOut">
              <a:rPr lang="en-US" smtClean="0"/>
              <a:t>6/8/2026</a:t>
            </a:fld>
            <a:endParaRPr lang="en-US"/>
          </a:p>
        </p:txBody>
      </p:sp>
      <p:sp>
        <p:nvSpPr>
          <p:cNvPr id="5" name="Footer Placeholder 4">
            <a:extLst>
              <a:ext uri="{FF2B5EF4-FFF2-40B4-BE49-F238E27FC236}">
                <a16:creationId xmlns:a16="http://schemas.microsoft.com/office/drawing/2014/main" id="{BBC60918-5E7B-80D6-5C1E-172F68E58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E1C430-78BA-B485-6268-EB45CEEF35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882498-4002-4A3A-9171-D5C93334286E}" type="slidenum">
              <a:rPr lang="en-US" smtClean="0"/>
              <a:t>‹Nr.›</a:t>
            </a:fld>
            <a:endParaRPr lang="en-US"/>
          </a:p>
        </p:txBody>
      </p:sp>
    </p:spTree>
    <p:extLst>
      <p:ext uri="{BB962C8B-B14F-4D97-AF65-F5344CB8AC3E}">
        <p14:creationId xmlns:p14="http://schemas.microsoft.com/office/powerpoint/2010/main" val="341377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3.png"/><Relationship Id="rId3" Type="http://schemas.microsoft.com/office/2007/relationships/media" Target="../media/media2.wav"/><Relationship Id="rId7" Type="http://schemas.openxmlformats.org/officeDocument/2006/relationships/image" Target="../media/image2.svg"/><Relationship Id="rId12" Type="http://schemas.openxmlformats.org/officeDocument/2006/relationships/image" Target="../media/image7.jpg"/><Relationship Id="rId17" Type="http://schemas.openxmlformats.org/officeDocument/2006/relationships/image" Target="../media/image12.jpg"/><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slideLayout" Target="../slideLayouts/slideLayout1.xml"/><Relationship Id="rId15" Type="http://schemas.openxmlformats.org/officeDocument/2006/relationships/image" Target="../media/image10.jfif"/><Relationship Id="rId10" Type="http://schemas.openxmlformats.org/officeDocument/2006/relationships/image" Target="../media/image5.png"/><Relationship Id="rId4" Type="http://schemas.openxmlformats.org/officeDocument/2006/relationships/audio" Target="../media/media2.wav"/><Relationship Id="rId9" Type="http://schemas.openxmlformats.org/officeDocument/2006/relationships/image" Target="../media/image4.png"/><Relationship Id="rId14"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BCBE-8796-9DC2-FE92-1D4DED985B54}"/>
              </a:ext>
            </a:extLst>
          </p:cNvPr>
          <p:cNvSpPr>
            <a:spLocks noGrp="1"/>
          </p:cNvSpPr>
          <p:nvPr>
            <p:ph type="ctrTitle"/>
          </p:nvPr>
        </p:nvSpPr>
        <p:spPr/>
        <p:txBody>
          <a:bodyPr/>
          <a:lstStyle/>
          <a:p>
            <a:r>
              <a:rPr lang="en-US"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S.P.A.C.E. Photovoice </a:t>
            </a:r>
            <a:r>
              <a:rPr lang="en-US"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Wettbewerb</a:t>
            </a:r>
            <a:endParaRPr lang="en-US" sz="5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054" name="Picture 4">
            <a:extLst>
              <a:ext uri="{FF2B5EF4-FFF2-40B4-BE49-F238E27FC236}">
                <a16:creationId xmlns:a16="http://schemas.microsoft.com/office/drawing/2014/main" id="{8F95C039-0DD5-7552-619E-4F233618A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CB52C7E9-8869-F4D5-594C-41D4814D7A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0072AD5B-583A-6F2C-6B3C-26388CA6B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091393A7-15C8-430C-5791-BB1D8390D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79E7A18C-734F-0A81-033A-EAF7FDEFD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9AA44055-8F15-8058-7088-B70B99A8B8B2}"/>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74A54EAB-722E-535F-C612-2C1468E70D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76ACCA06-9245-7BB5-39F1-C871FE4DAE22}"/>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4B85AE33-0E18-89B3-9E11-F5AA6587B22C}"/>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B9FB4F29-CADC-1089-9344-0DB1CC8290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DA32BC41-1700-AEC3-9968-2432EC24379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67266" y="628288"/>
            <a:ext cx="1015471" cy="1015471"/>
          </a:xfrm>
          <a:prstGeom prst="rect">
            <a:avLst/>
          </a:prstGeom>
        </p:spPr>
      </p:pic>
      <p:pic>
        <p:nvPicPr>
          <p:cNvPr id="12" name="Graphic 11">
            <a:extLst>
              <a:ext uri="{FF2B5EF4-FFF2-40B4-BE49-F238E27FC236}">
                <a16:creationId xmlns:a16="http://schemas.microsoft.com/office/drawing/2014/main" id="{173AC226-776E-5D5A-D48A-C6B334D2F3F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63D92398-1498-ECFC-8DE9-EBAA8B4F693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8A0C7DA3-4379-D1A8-B81F-F9F66982066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5" name="Graphic 14">
            <a:extLst>
              <a:ext uri="{FF2B5EF4-FFF2-40B4-BE49-F238E27FC236}">
                <a16:creationId xmlns:a16="http://schemas.microsoft.com/office/drawing/2014/main" id="{BD576C2E-672C-3CA4-372D-3EBB0897D89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pic>
        <p:nvPicPr>
          <p:cNvPr id="17" name="Graphic 16">
            <a:extLst>
              <a:ext uri="{FF2B5EF4-FFF2-40B4-BE49-F238E27FC236}">
                <a16:creationId xmlns:a16="http://schemas.microsoft.com/office/drawing/2014/main" id="{FF78E35D-BACC-F069-7022-0ECE02221C2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781050" y="4248150"/>
            <a:ext cx="742950" cy="571500"/>
          </a:xfrm>
          <a:prstGeom prst="rect">
            <a:avLst/>
          </a:prstGeom>
        </p:spPr>
      </p:pic>
      <p:pic>
        <p:nvPicPr>
          <p:cNvPr id="18" name="Graphic 17">
            <a:extLst>
              <a:ext uri="{FF2B5EF4-FFF2-40B4-BE49-F238E27FC236}">
                <a16:creationId xmlns:a16="http://schemas.microsoft.com/office/drawing/2014/main" id="{DA0E200A-8E41-22A9-7346-2A2CE45D5A4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sp>
        <p:nvSpPr>
          <p:cNvPr id="21" name="Subtitle 2">
            <a:extLst>
              <a:ext uri="{FF2B5EF4-FFF2-40B4-BE49-F238E27FC236}">
                <a16:creationId xmlns:a16="http://schemas.microsoft.com/office/drawing/2014/main" id="{C4381916-12BB-29BB-4D27-C6994B61BC62}"/>
              </a:ext>
            </a:extLst>
          </p:cNvPr>
          <p:cNvSpPr txBox="1">
            <a:spLocks/>
          </p:cNvSpPr>
          <p:nvPr/>
        </p:nvSpPr>
        <p:spPr>
          <a:xfrm>
            <a:off x="1524000" y="3602038"/>
            <a:ext cx="9144000" cy="225557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Poppins" panose="00000500000000000000" pitchFamily="2" charset="0"/>
                <a:ea typeface="Times New Roman" panose="02020603050405020304" pitchFamily="18" charset="0"/>
              </a:rPr>
              <a:t>Eine </a:t>
            </a:r>
            <a:r>
              <a:rPr lang="en-US" b="1" dirty="0" err="1">
                <a:latin typeface="Poppins" panose="00000500000000000000" pitchFamily="2" charset="0"/>
                <a:ea typeface="Times New Roman" panose="02020603050405020304" pitchFamily="18" charset="0"/>
              </a:rPr>
              <a:t>wissenschaftliche</a:t>
            </a:r>
            <a:r>
              <a:rPr lang="en-US" b="1" dirty="0">
                <a:latin typeface="Poppins" panose="00000500000000000000" pitchFamily="2" charset="0"/>
                <a:ea typeface="Times New Roman" panose="02020603050405020304" pitchFamily="18" charset="0"/>
              </a:rPr>
              <a:t> und </a:t>
            </a:r>
            <a:r>
              <a:rPr lang="en-US" b="1" dirty="0" err="1">
                <a:latin typeface="Poppins" panose="00000500000000000000" pitchFamily="2" charset="0"/>
                <a:ea typeface="Times New Roman" panose="02020603050405020304" pitchFamily="18" charset="0"/>
              </a:rPr>
              <a:t>kreative</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Erkundung</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neuer</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Welten</a:t>
            </a:r>
            <a:endParaRPr lang="en-US" sz="2000" dirty="0">
              <a:latin typeface="Times New Roman" panose="02020603050405020304" pitchFamily="18" charset="0"/>
              <a:ea typeface="Times New Roman" panose="02020603050405020304" pitchFamily="18" charset="0"/>
            </a:endParaRPr>
          </a:p>
          <a:p>
            <a:endParaRPr lang="en-US" b="1" dirty="0">
              <a:solidFill>
                <a:srgbClr val="F16F90"/>
              </a:solidFill>
              <a:latin typeface="Segoe UI Emoji" panose="020B0502040204020203" pitchFamily="34" charset="0"/>
              <a:ea typeface="Times New Roman" panose="02020603050405020304" pitchFamily="18" charset="0"/>
              <a:cs typeface="Segoe UI Emoji" panose="020B0502040204020203" pitchFamily="34" charset="0"/>
            </a:endParaRPr>
          </a:p>
          <a:p>
            <a:r>
              <a:rPr lang="en-US" b="1" dirty="0">
                <a:solidFill>
                  <a:srgbClr val="F16F90"/>
                </a:solidFill>
                <a:latin typeface="Segoe UI Emoji" panose="020B0502040204020203" pitchFamily="34" charset="0"/>
                <a:ea typeface="Times New Roman" panose="02020603050405020304" pitchFamily="18" charset="0"/>
                <a:cs typeface="Segoe UI Emoji" panose="020B0502040204020203" pitchFamily="34" charset="0"/>
              </a:rPr>
              <a:t>🚀</a:t>
            </a:r>
            <a:r>
              <a:rPr lang="en-US" b="1" dirty="0">
                <a:solidFill>
                  <a:srgbClr val="F16F90"/>
                </a:solidFill>
                <a:latin typeface="Poppins" panose="00000500000000000000" pitchFamily="2" charset="0"/>
                <a:ea typeface="Times New Roman" panose="02020603050405020304" pitchFamily="18" charset="0"/>
              </a:rPr>
              <a:t>Mission: </a:t>
            </a:r>
            <a:r>
              <a:rPr lang="en-US" b="1" dirty="0" err="1">
                <a:solidFill>
                  <a:srgbClr val="F16F90"/>
                </a:solidFill>
                <a:latin typeface="Poppins" panose="00000500000000000000" pitchFamily="2" charset="0"/>
                <a:ea typeface="Times New Roman" panose="02020603050405020304" pitchFamily="18" charset="0"/>
              </a:rPr>
              <a:t>Neuanfang</a:t>
            </a:r>
            <a:r>
              <a:rPr lang="en-US" b="1" dirty="0">
                <a:solidFill>
                  <a:srgbClr val="F16F90"/>
                </a:solidFill>
                <a:latin typeface="Poppins" panose="00000500000000000000" pitchFamily="2" charset="0"/>
                <a:ea typeface="Times New Roman" panose="02020603050405020304" pitchFamily="18" charset="0"/>
              </a:rPr>
              <a:t>.</a:t>
            </a:r>
          </a:p>
          <a:p>
            <a:endParaRPr lang="en-US" b="1" dirty="0">
              <a:solidFill>
                <a:srgbClr val="F16F90"/>
              </a:solidFill>
              <a:latin typeface="Poppins" panose="00000500000000000000" pitchFamily="2" charset="0"/>
              <a:ea typeface="Times New Roman" panose="02020603050405020304" pitchFamily="18" charset="0"/>
            </a:endParaRPr>
          </a:p>
          <a:p>
            <a:r>
              <a:rPr lang="en-US" sz="2000" b="1" dirty="0" err="1">
                <a:solidFill>
                  <a:srgbClr val="F16F90"/>
                </a:solidFill>
                <a:latin typeface="Poppins" panose="00000500000000000000" pitchFamily="2" charset="0"/>
                <a:ea typeface="Times New Roman" panose="02020603050405020304" pitchFamily="18" charset="0"/>
              </a:rPr>
              <a:t>Lektion</a:t>
            </a:r>
            <a:r>
              <a:rPr lang="en-US" sz="2000" b="1" dirty="0">
                <a:solidFill>
                  <a:srgbClr val="F16F90"/>
                </a:solidFill>
                <a:latin typeface="Poppins" panose="00000500000000000000" pitchFamily="2" charset="0"/>
                <a:ea typeface="Times New Roman" panose="02020603050405020304" pitchFamily="18" charset="0"/>
              </a:rPr>
              <a:t> 1</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550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82B98-8ED2-3CA6-9AD4-52BEFA7A6E58}"/>
            </a:ext>
          </a:extLst>
        </p:cNvPr>
        <p:cNvGrpSpPr/>
        <p:nvPr/>
      </p:nvGrpSpPr>
      <p:grpSpPr>
        <a:xfrm>
          <a:off x="0" y="0"/>
          <a:ext cx="0" cy="0"/>
          <a:chOff x="0" y="0"/>
          <a:chExt cx="0" cy="0"/>
        </a:xfrm>
      </p:grpSpPr>
      <p:sp>
        <p:nvSpPr>
          <p:cNvPr id="6" name="Rectangle 8">
            <a:extLst>
              <a:ext uri="{FF2B5EF4-FFF2-40B4-BE49-F238E27FC236}">
                <a16:creationId xmlns:a16="http://schemas.microsoft.com/office/drawing/2014/main" id="{33CFF0F5-EB27-B7AD-E4CC-A214013DED9E}"/>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A6F07989-F136-0353-82F0-00335F8CBCBA}"/>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 name="Picture 4">
            <a:extLst>
              <a:ext uri="{FF2B5EF4-FFF2-40B4-BE49-F238E27FC236}">
                <a16:creationId xmlns:a16="http://schemas.microsoft.com/office/drawing/2014/main" id="{7C44045F-6292-EC0D-1CBB-67DD8BE64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1">
            <a:extLst>
              <a:ext uri="{FF2B5EF4-FFF2-40B4-BE49-F238E27FC236}">
                <a16:creationId xmlns:a16="http://schemas.microsoft.com/office/drawing/2014/main" id="{F838BEA7-F07E-549A-0609-3B3BC533FA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2" name="Picture 5">
            <a:extLst>
              <a:ext uri="{FF2B5EF4-FFF2-40B4-BE49-F238E27FC236}">
                <a16:creationId xmlns:a16="http://schemas.microsoft.com/office/drawing/2014/main" id="{0B9E0BF5-94F0-5B40-E6BF-83BA35B9B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AB186633-CDD9-6F22-4853-DDBB390D7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a:extLst>
              <a:ext uri="{FF2B5EF4-FFF2-40B4-BE49-F238E27FC236}">
                <a16:creationId xmlns:a16="http://schemas.microsoft.com/office/drawing/2014/main" id="{069BA672-1FDE-97A6-5317-95E69D4C3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25" name="Rechteck 3">
            <a:extLst>
              <a:ext uri="{FF2B5EF4-FFF2-40B4-BE49-F238E27FC236}">
                <a16:creationId xmlns:a16="http://schemas.microsoft.com/office/drawing/2014/main" id="{BAC4C999-F7B8-CCC3-DFCD-9F1ACF040915}"/>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3">
            <a:extLst>
              <a:ext uri="{FF2B5EF4-FFF2-40B4-BE49-F238E27FC236}">
                <a16:creationId xmlns:a16="http://schemas.microsoft.com/office/drawing/2014/main" id="{7CD03D5D-4736-7865-8E47-9E53E22CB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CF3BE4E0-8D67-571D-50E5-0E30CA5A07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28" name="Graphic 10">
            <a:extLst>
              <a:ext uri="{FF2B5EF4-FFF2-40B4-BE49-F238E27FC236}">
                <a16:creationId xmlns:a16="http://schemas.microsoft.com/office/drawing/2014/main" id="{0D3D8447-0F8F-F9E5-4B58-B3DC8ABBC47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29" name="Graphic 11">
            <a:extLst>
              <a:ext uri="{FF2B5EF4-FFF2-40B4-BE49-F238E27FC236}">
                <a16:creationId xmlns:a16="http://schemas.microsoft.com/office/drawing/2014/main" id="{1D36E95F-3AD9-3119-D45B-6D0293E84FA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30" name="Graphic 12">
            <a:extLst>
              <a:ext uri="{FF2B5EF4-FFF2-40B4-BE49-F238E27FC236}">
                <a16:creationId xmlns:a16="http://schemas.microsoft.com/office/drawing/2014/main" id="{E363806D-9F2E-E362-7DD1-60E22F2C47B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31" name="Graphic 13">
            <a:extLst>
              <a:ext uri="{FF2B5EF4-FFF2-40B4-BE49-F238E27FC236}">
                <a16:creationId xmlns:a16="http://schemas.microsoft.com/office/drawing/2014/main" id="{92D37BE3-DC5A-24DF-4110-80BEDB4699E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32" name="Graphic 17">
            <a:extLst>
              <a:ext uri="{FF2B5EF4-FFF2-40B4-BE49-F238E27FC236}">
                <a16:creationId xmlns:a16="http://schemas.microsoft.com/office/drawing/2014/main" id="{FA4806B0-4307-B183-7238-D59415AF4BC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33" name="Graphic 14">
            <a:extLst>
              <a:ext uri="{FF2B5EF4-FFF2-40B4-BE49-F238E27FC236}">
                <a16:creationId xmlns:a16="http://schemas.microsoft.com/office/drawing/2014/main" id="{B9C0BF32-7ACC-73DB-DCD5-F3C472AAE80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34" name="Title 1">
            <a:extLst>
              <a:ext uri="{FF2B5EF4-FFF2-40B4-BE49-F238E27FC236}">
                <a16:creationId xmlns:a16="http://schemas.microsoft.com/office/drawing/2014/main" id="{C4A06E6D-162F-606D-7EB9-B83BAD47818A}"/>
              </a:ext>
            </a:extLst>
          </p:cNvPr>
          <p:cNvSpPr txBox="1">
            <a:spLocks/>
          </p:cNvSpPr>
          <p:nvPr/>
        </p:nvSpPr>
        <p:spPr>
          <a:xfrm>
            <a:off x="136530" y="501399"/>
            <a:ext cx="11102555" cy="911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Die 4 “</a:t>
            </a:r>
            <a:r>
              <a:rPr lang="en-US"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Daten</a:t>
            </a:r>
            <a:r>
              <a:rPr lang="en-US"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Punkte</a:t>
            </a:r>
            <a:r>
              <a:rPr lang="en-US"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t>
            </a:r>
            <a:endParaRPr lang="en-US" dirty="0">
              <a:latin typeface="Poppins SemiBold" panose="00000700000000000000" pitchFamily="2" charset="0"/>
              <a:ea typeface="Times New Roman" panose="02020603050405020304" pitchFamily="18" charset="0"/>
              <a:cs typeface="Poppins SemiBold" panose="00000700000000000000" pitchFamily="2" charset="0"/>
            </a:endParaRPr>
          </a:p>
        </p:txBody>
      </p:sp>
      <p:sp>
        <p:nvSpPr>
          <p:cNvPr id="35" name="Textfeld 34">
            <a:extLst>
              <a:ext uri="{FF2B5EF4-FFF2-40B4-BE49-F238E27FC236}">
                <a16:creationId xmlns:a16="http://schemas.microsoft.com/office/drawing/2014/main" id="{30CE4520-5D37-1F8C-EF63-9DABEB158E3F}"/>
              </a:ext>
            </a:extLst>
          </p:cNvPr>
          <p:cNvSpPr txBox="1"/>
          <p:nvPr/>
        </p:nvSpPr>
        <p:spPr>
          <a:xfrm>
            <a:off x="770288" y="1306334"/>
            <a:ext cx="10854447" cy="1200329"/>
          </a:xfrm>
          <a:prstGeom prst="rect">
            <a:avLst/>
          </a:prstGeom>
          <a:noFill/>
        </p:spPr>
        <p:txBody>
          <a:bodyPr wrap="square" rtlCol="0">
            <a:spAutoFit/>
          </a:bodyPr>
          <a:lstStyle/>
          <a:p>
            <a:r>
              <a:rPr lang="en-US" b="1" dirty="0"/>
              <a:t>🌱Personal SPACE</a:t>
            </a:r>
          </a:p>
          <a:p>
            <a:r>
              <a:rPr lang="de-DE" dirty="0"/>
              <a:t>Was ist dir in deinem Alltag so wichtig, dass du es mitnehmen würdest, und in welcher Verbindung steht es zu deinem Körper, deinen Gefühlen oder deinen Bedürfnissen (wie Luft, Wasser, Ruhe oder Gesundheit)? Oder: Wenn du es nicht mitnehmen könntest, was würdest du in deinem Privatleben am meisten vermissen?</a:t>
            </a:r>
          </a:p>
        </p:txBody>
      </p:sp>
      <p:sp>
        <p:nvSpPr>
          <p:cNvPr id="36" name="Textfeld 35">
            <a:extLst>
              <a:ext uri="{FF2B5EF4-FFF2-40B4-BE49-F238E27FC236}">
                <a16:creationId xmlns:a16="http://schemas.microsoft.com/office/drawing/2014/main" id="{49EC692B-0E03-E216-22AE-491E99D4741B}"/>
              </a:ext>
            </a:extLst>
          </p:cNvPr>
          <p:cNvSpPr txBox="1"/>
          <p:nvPr/>
        </p:nvSpPr>
        <p:spPr>
          <a:xfrm>
            <a:off x="791103" y="2458415"/>
            <a:ext cx="9936456" cy="1200329"/>
          </a:xfrm>
          <a:prstGeom prst="rect">
            <a:avLst/>
          </a:prstGeom>
          <a:noFill/>
        </p:spPr>
        <p:txBody>
          <a:bodyPr wrap="square" rtlCol="0">
            <a:spAutoFit/>
          </a:bodyPr>
          <a:lstStyle/>
          <a:p>
            <a:r>
              <a:rPr lang="en-US" b="1" dirty="0"/>
              <a:t>🌍Common SPACE</a:t>
            </a:r>
          </a:p>
          <a:p>
            <a:r>
              <a:rPr lang="de-DE" dirty="0"/>
              <a:t>Was haben Menschen, Tiere und die Natur auf der Erde gemeinsam, und warum ist dies wichtig, um Leben zu ermöglichen (zum Beispiel Luft, Wasser, Nahrung oder Ökosysteme)? Es könnte sich auch um etwas handeln, das für das Funktionieren der menschlichen Gesellschaft unerlässlich ist.</a:t>
            </a:r>
          </a:p>
        </p:txBody>
      </p:sp>
      <p:sp>
        <p:nvSpPr>
          <p:cNvPr id="37" name="Textfeld 36">
            <a:extLst>
              <a:ext uri="{FF2B5EF4-FFF2-40B4-BE49-F238E27FC236}">
                <a16:creationId xmlns:a16="http://schemas.microsoft.com/office/drawing/2014/main" id="{85B4D326-3BE6-D479-90D8-30D99CFEAF26}"/>
              </a:ext>
            </a:extLst>
          </p:cNvPr>
          <p:cNvSpPr txBox="1"/>
          <p:nvPr/>
        </p:nvSpPr>
        <p:spPr>
          <a:xfrm>
            <a:off x="770288" y="3659494"/>
            <a:ext cx="10854446" cy="1477328"/>
          </a:xfrm>
          <a:prstGeom prst="rect">
            <a:avLst/>
          </a:prstGeom>
          <a:noFill/>
        </p:spPr>
        <p:txBody>
          <a:bodyPr wrap="square" rtlCol="0">
            <a:spAutoFit/>
          </a:bodyPr>
          <a:lstStyle/>
          <a:p>
            <a:r>
              <a:rPr lang="en-US" b="1" dirty="0"/>
              <a:t>🌌Outer SPACE</a:t>
            </a:r>
          </a:p>
          <a:p>
            <a:r>
              <a:rPr lang="de-DE" dirty="0"/>
              <a:t>Was macht die Erde so besonders (einzigartig), wenn man sie aus der Ferne betrachtet, und was könnte passieren, wenn dieses Gleichgewicht (wie Sauerstoff, Klima oder Natur) gestört wird? Zeichne etwas, das man nicht mitnehmen kann und das zusammen mit der Erde für immer verloren wäre.</a:t>
            </a:r>
            <a:r>
              <a:rPr lang="en-US" dirty="0"/>
              <a:t>.</a:t>
            </a:r>
          </a:p>
          <a:p>
            <a:endParaRPr lang="de-DE" dirty="0"/>
          </a:p>
        </p:txBody>
      </p:sp>
      <p:sp>
        <p:nvSpPr>
          <p:cNvPr id="38" name="Textfeld 37">
            <a:extLst>
              <a:ext uri="{FF2B5EF4-FFF2-40B4-BE49-F238E27FC236}">
                <a16:creationId xmlns:a16="http://schemas.microsoft.com/office/drawing/2014/main" id="{1AE23247-0631-9FDD-E623-C745D07ACA6F}"/>
              </a:ext>
            </a:extLst>
          </p:cNvPr>
          <p:cNvSpPr txBox="1"/>
          <p:nvPr/>
        </p:nvSpPr>
        <p:spPr>
          <a:xfrm>
            <a:off x="770289" y="4855841"/>
            <a:ext cx="9857292" cy="1200329"/>
          </a:xfrm>
          <a:prstGeom prst="rect">
            <a:avLst/>
          </a:prstGeom>
          <a:noFill/>
        </p:spPr>
        <p:txBody>
          <a:bodyPr wrap="square" rtlCol="0">
            <a:spAutoFit/>
          </a:bodyPr>
          <a:lstStyle/>
          <a:p>
            <a:r>
              <a:rPr lang="en-US" b="1" dirty="0"/>
              <a:t>🎨Creative SPACE</a:t>
            </a:r>
          </a:p>
          <a:p>
            <a:r>
              <a:rPr lang="de-DE" dirty="0"/>
              <a:t>Wenn du eine Idee oder Erfindung mit ins All nehmen könntest, um die Erde zu schützen, welche wäre das und wie würde sie unserem Planeten helfen? Oder welche kreativen Ideen hättest du für deinen neuen Planeten?</a:t>
            </a:r>
          </a:p>
        </p:txBody>
      </p:sp>
    </p:spTree>
    <p:extLst>
      <p:ext uri="{BB962C8B-B14F-4D97-AF65-F5344CB8AC3E}">
        <p14:creationId xmlns:p14="http://schemas.microsoft.com/office/powerpoint/2010/main" val="103666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49A73-B48C-FE0F-0465-5402FC042AB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1E9DA8F-EEF1-31C2-978F-30FCF704D49B}"/>
              </a:ext>
            </a:extLst>
          </p:cNvPr>
          <p:cNvSpPr>
            <a:spLocks noGrp="1"/>
          </p:cNvSpPr>
          <p:nvPr>
            <p:ph type="subTitle" idx="1"/>
          </p:nvPr>
        </p:nvSpPr>
        <p:spPr>
          <a:xfrm>
            <a:off x="132775" y="1816273"/>
            <a:ext cx="9599658" cy="3919893"/>
          </a:xfrm>
        </p:spPr>
        <p:txBody>
          <a:bodyPr>
            <a:normAutofit lnSpcReduction="10000"/>
          </a:bodyPr>
          <a:lstStyle/>
          <a:p>
            <a:pPr algn="l">
              <a:buNone/>
            </a:pPr>
            <a:r>
              <a:rPr lang="en-US" b="1" dirty="0" err="1">
                <a:latin typeface="Poppins" panose="00000500000000000000" pitchFamily="2" charset="0"/>
                <a:ea typeface="Times New Roman" panose="02020603050405020304" pitchFamily="18" charset="0"/>
              </a:rPr>
              <a:t>Jeder</a:t>
            </a:r>
            <a:r>
              <a:rPr lang="en-US" b="1" dirty="0">
                <a:latin typeface="Poppins" panose="00000500000000000000" pitchFamily="2" charset="0"/>
                <a:ea typeface="Times New Roman" panose="02020603050405020304" pitchFamily="18" charset="0"/>
              </a:rPr>
              <a:t> Text = </a:t>
            </a:r>
            <a:r>
              <a:rPr lang="en-US" b="1" dirty="0" err="1">
                <a:latin typeface="Poppins" panose="00000500000000000000" pitchFamily="2" charset="0"/>
                <a:ea typeface="Times New Roman" panose="02020603050405020304" pitchFamily="18" charset="0"/>
              </a:rPr>
              <a:t>Wisschenschaftliche</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Begründung</a:t>
            </a:r>
            <a:r>
              <a:rPr lang="en-US" b="1" dirty="0">
                <a:latin typeface="Poppins" panose="00000500000000000000" pitchFamily="2" charset="0"/>
                <a:ea typeface="Times New Roman" panose="02020603050405020304" pitchFamily="18" charset="0"/>
              </a:rPr>
              <a:t>:</a:t>
            </a:r>
          </a:p>
          <a:p>
            <a:pPr algn="l">
              <a:buNone/>
            </a:pPr>
            <a:endParaRPr lang="en-US" b="1" dirty="0">
              <a:latin typeface="Poppins" panose="00000500000000000000" pitchFamily="2" charset="0"/>
              <a:ea typeface="Times New Roman" panose="02020603050405020304" pitchFamily="18" charset="0"/>
            </a:endParaRPr>
          </a:p>
          <a:p>
            <a:pPr algn="l"/>
            <a:r>
              <a:rPr lang="en-US" b="1" dirty="0">
                <a:latin typeface="Poppins Light" panose="00000400000000000000" pitchFamily="2" charset="0"/>
                <a:ea typeface="Times New Roman" panose="02020603050405020304" pitchFamily="18" charset="0"/>
                <a:cs typeface="Poppins Light" panose="00000400000000000000" pitchFamily="2" charset="0"/>
              </a:rPr>
              <a:t>Die Schüler*</a:t>
            </a:r>
            <a:r>
              <a:rPr lang="en-US" b="1" dirty="0" err="1">
                <a:latin typeface="Poppins Light" panose="00000400000000000000" pitchFamily="2" charset="0"/>
                <a:ea typeface="Times New Roman" panose="02020603050405020304" pitchFamily="18" charset="0"/>
                <a:cs typeface="Poppins Light" panose="00000400000000000000" pitchFamily="2" charset="0"/>
              </a:rPr>
              <a:t>innen</a:t>
            </a:r>
            <a:r>
              <a:rPr lang="en-US" b="1" dirty="0">
                <a:latin typeface="Poppins Light" panose="00000400000000000000" pitchFamily="2" charset="0"/>
                <a:ea typeface="Times New Roman" panose="02020603050405020304" pitchFamily="18" charset="0"/>
                <a:cs typeface="Poppins Light" panose="00000400000000000000" pitchFamily="2" charset="0"/>
              </a:rPr>
              <a:t> </a:t>
            </a:r>
            <a:r>
              <a:rPr lang="en-US" b="1" dirty="0" err="1">
                <a:latin typeface="Poppins Light" panose="00000400000000000000" pitchFamily="2" charset="0"/>
                <a:ea typeface="Times New Roman" panose="02020603050405020304" pitchFamily="18" charset="0"/>
                <a:cs typeface="Poppins Light" panose="00000400000000000000" pitchFamily="2" charset="0"/>
              </a:rPr>
              <a:t>erklären</a:t>
            </a:r>
            <a:r>
              <a:rPr lang="en-US" b="1" dirty="0">
                <a:latin typeface="Poppins Light" panose="00000400000000000000" pitchFamily="2" charset="0"/>
                <a:ea typeface="Times New Roman" panose="02020603050405020304" pitchFamily="18" charset="0"/>
                <a:cs typeface="Poppins Light" panose="00000400000000000000" pitchFamily="2" charset="0"/>
              </a:rPr>
              <a:t>:</a:t>
            </a:r>
          </a:p>
          <a:p>
            <a:pPr marL="342900" indent="-342900" algn="l">
              <a:buFont typeface="Arial" panose="020B0604020202020204" pitchFamily="34" charset="0"/>
              <a:buChar char="•"/>
            </a:pPr>
            <a:r>
              <a:rPr lang="en-US" b="1" dirty="0">
                <a:latin typeface="Poppins Light" panose="00000400000000000000" pitchFamily="2" charset="0"/>
                <a:ea typeface="Times New Roman" panose="02020603050405020304" pitchFamily="18" charset="0"/>
                <a:cs typeface="Poppins Light" panose="00000400000000000000" pitchFamily="2" charset="0"/>
              </a:rPr>
              <a:t>Was </a:t>
            </a:r>
            <a:r>
              <a:rPr lang="en-US" b="1" dirty="0" err="1">
                <a:latin typeface="Poppins Light" panose="00000400000000000000" pitchFamily="2" charset="0"/>
                <a:ea typeface="Times New Roman" panose="02020603050405020304" pitchFamily="18" charset="0"/>
                <a:cs typeface="Poppins Light" panose="00000400000000000000" pitchFamily="2" charset="0"/>
              </a:rPr>
              <a:t>sehe</a:t>
            </a:r>
            <a:r>
              <a:rPr lang="en-US" b="1" dirty="0">
                <a:latin typeface="Poppins Light" panose="00000400000000000000" pitchFamily="2" charset="0"/>
                <a:ea typeface="Times New Roman" panose="02020603050405020304" pitchFamily="18" charset="0"/>
                <a:cs typeface="Poppins Light" panose="00000400000000000000" pitchFamily="2" charset="0"/>
              </a:rPr>
              <a:t> ich?</a:t>
            </a:r>
          </a:p>
          <a:p>
            <a:pPr marL="342900" indent="-342900" algn="l">
              <a:buFont typeface="Arial" panose="020B0604020202020204" pitchFamily="34" charset="0"/>
              <a:buChar char="•"/>
            </a:pPr>
            <a:r>
              <a:rPr lang="en-US" b="1" dirty="0" err="1">
                <a:latin typeface="Poppins Light" panose="00000400000000000000" pitchFamily="2" charset="0"/>
                <a:ea typeface="Times New Roman" panose="02020603050405020304" pitchFamily="18" charset="0"/>
                <a:cs typeface="Poppins Light" panose="00000400000000000000" pitchFamily="2" charset="0"/>
              </a:rPr>
              <a:t>Warum</a:t>
            </a:r>
            <a:r>
              <a:rPr lang="en-US" b="1" dirty="0">
                <a:latin typeface="Poppins Light" panose="00000400000000000000" pitchFamily="2" charset="0"/>
                <a:ea typeface="Times New Roman" panose="02020603050405020304" pitchFamily="18" charset="0"/>
                <a:cs typeface="Poppins Light" panose="00000400000000000000" pitchFamily="2" charset="0"/>
              </a:rPr>
              <a:t> </a:t>
            </a:r>
            <a:r>
              <a:rPr lang="en-US" b="1" dirty="0" err="1">
                <a:latin typeface="Poppins Light" panose="00000400000000000000" pitchFamily="2" charset="0"/>
                <a:ea typeface="Times New Roman" panose="02020603050405020304" pitchFamily="18" charset="0"/>
                <a:cs typeface="Poppins Light" panose="00000400000000000000" pitchFamily="2" charset="0"/>
              </a:rPr>
              <a:t>ist</a:t>
            </a:r>
            <a:r>
              <a:rPr lang="en-US" b="1" dirty="0">
                <a:latin typeface="Poppins Light" panose="00000400000000000000" pitchFamily="2" charset="0"/>
                <a:ea typeface="Times New Roman" panose="02020603050405020304" pitchFamily="18" charset="0"/>
                <a:cs typeface="Poppins Light" panose="00000400000000000000" pitchFamily="2" charset="0"/>
              </a:rPr>
              <a:t> das </a:t>
            </a:r>
            <a:r>
              <a:rPr lang="en-US" b="1" dirty="0" err="1">
                <a:latin typeface="Poppins Light" panose="00000400000000000000" pitchFamily="2" charset="0"/>
                <a:ea typeface="Times New Roman" panose="02020603050405020304" pitchFamily="18" charset="0"/>
                <a:cs typeface="Poppins Light" panose="00000400000000000000" pitchFamily="2" charset="0"/>
              </a:rPr>
              <a:t>wichtig</a:t>
            </a:r>
            <a:r>
              <a:rPr lang="en-US" b="1" dirty="0">
                <a:latin typeface="Poppins Light" panose="00000400000000000000" pitchFamily="2" charset="0"/>
                <a:ea typeface="Times New Roman" panose="02020603050405020304" pitchFamily="18" charset="0"/>
                <a:cs typeface="Poppins Light" panose="00000400000000000000" pitchFamily="2" charset="0"/>
              </a:rPr>
              <a:t>?</a:t>
            </a:r>
          </a:p>
          <a:p>
            <a:pPr marL="342900" indent="-342900" algn="l">
              <a:buFont typeface="Arial" panose="020B0604020202020204" pitchFamily="34" charset="0"/>
              <a:buChar char="•"/>
            </a:pPr>
            <a:r>
              <a:rPr lang="en-US" b="1" dirty="0" err="1">
                <a:latin typeface="Poppins Light" panose="00000400000000000000" pitchFamily="2" charset="0"/>
                <a:ea typeface="Times New Roman" panose="02020603050405020304" pitchFamily="18" charset="0"/>
                <a:cs typeface="Poppins Light" panose="00000400000000000000" pitchFamily="2" charset="0"/>
              </a:rPr>
              <a:t>Welche</a:t>
            </a:r>
            <a:r>
              <a:rPr lang="en-US" b="1" dirty="0">
                <a:latin typeface="Poppins Light" panose="00000400000000000000" pitchFamily="2" charset="0"/>
                <a:ea typeface="Times New Roman" panose="02020603050405020304" pitchFamily="18" charset="0"/>
                <a:cs typeface="Poppins Light" panose="00000400000000000000" pitchFamily="2" charset="0"/>
              </a:rPr>
              <a:t> </a:t>
            </a:r>
            <a:r>
              <a:rPr lang="en-US" b="1" dirty="0" err="1">
                <a:latin typeface="Poppins Light" panose="00000400000000000000" pitchFamily="2" charset="0"/>
                <a:ea typeface="Times New Roman" panose="02020603050405020304" pitchFamily="18" charset="0"/>
                <a:cs typeface="Poppins Light" panose="00000400000000000000" pitchFamily="2" charset="0"/>
              </a:rPr>
              <a:t>Entscheidung</a:t>
            </a:r>
            <a:r>
              <a:rPr lang="en-US" b="1" dirty="0">
                <a:latin typeface="Poppins Light" panose="00000400000000000000" pitchFamily="2" charset="0"/>
                <a:ea typeface="Times New Roman" panose="02020603050405020304" pitchFamily="18" charset="0"/>
                <a:cs typeface="Poppins Light" panose="00000400000000000000" pitchFamily="2" charset="0"/>
              </a:rPr>
              <a:t> </a:t>
            </a:r>
            <a:r>
              <a:rPr lang="en-US" b="1" dirty="0" err="1">
                <a:latin typeface="Poppins Light" panose="00000400000000000000" pitchFamily="2" charset="0"/>
                <a:ea typeface="Times New Roman" panose="02020603050405020304" pitchFamily="18" charset="0"/>
                <a:cs typeface="Poppins Light" panose="00000400000000000000" pitchFamily="2" charset="0"/>
              </a:rPr>
              <a:t>treffe</a:t>
            </a:r>
            <a:r>
              <a:rPr lang="en-US" b="1" dirty="0">
                <a:latin typeface="Poppins Light" panose="00000400000000000000" pitchFamily="2" charset="0"/>
                <a:ea typeface="Times New Roman" panose="02020603050405020304" pitchFamily="18" charset="0"/>
                <a:cs typeface="Poppins Light" panose="00000400000000000000" pitchFamily="2" charset="0"/>
              </a:rPr>
              <a:t> ich?</a:t>
            </a:r>
          </a:p>
          <a:p>
            <a:pPr algn="l"/>
            <a:endParaRPr lang="en-US" b="1" dirty="0">
              <a:latin typeface="Poppins" panose="00000500000000000000" pitchFamily="2" charset="0"/>
              <a:ea typeface="Times New Roman" panose="02020603050405020304" pitchFamily="18" charset="0"/>
            </a:endParaRPr>
          </a:p>
          <a:p>
            <a:pPr algn="l">
              <a:buNone/>
            </a:pPr>
            <a:r>
              <a:rPr lang="en-US" b="1" dirty="0">
                <a:latin typeface="Poppins" panose="00000500000000000000" pitchFamily="2" charset="0"/>
                <a:ea typeface="Times New Roman" panose="02020603050405020304" pitchFamily="18" charset="0"/>
              </a:rPr>
              <a:t>Die </a:t>
            </a:r>
            <a:r>
              <a:rPr lang="en-US" b="1" dirty="0" err="1">
                <a:latin typeface="Poppins" panose="00000500000000000000" pitchFamily="2" charset="0"/>
                <a:ea typeface="Times New Roman" panose="02020603050405020304" pitchFamily="18" charset="0"/>
              </a:rPr>
              <a:t>wissenschaftliche</a:t>
            </a:r>
            <a:r>
              <a:rPr lang="en-US" b="1" dirty="0">
                <a:latin typeface="Poppins" panose="00000500000000000000" pitchFamily="2" charset="0"/>
                <a:ea typeface="Times New Roman" panose="02020603050405020304" pitchFamily="18" charset="0"/>
              </a:rPr>
              <a:t> Methode </a:t>
            </a:r>
            <a:r>
              <a:rPr lang="en-US" b="1" dirty="0" err="1">
                <a:latin typeface="Poppins" panose="00000500000000000000" pitchFamily="2" charset="0"/>
                <a:ea typeface="Times New Roman" panose="02020603050405020304" pitchFamily="18" charset="0"/>
              </a:rPr>
              <a:t>umfasst</a:t>
            </a:r>
            <a:r>
              <a:rPr lang="en-US" b="1" dirty="0">
                <a:latin typeface="Poppins" panose="00000500000000000000" pitchFamily="2" charset="0"/>
                <a:ea typeface="Times New Roman" panose="02020603050405020304" pitchFamily="18" charset="0"/>
              </a:rPr>
              <a:t>: die </a:t>
            </a:r>
            <a:r>
              <a:rPr lang="en-US" b="1" dirty="0" err="1">
                <a:latin typeface="Poppins" panose="00000500000000000000" pitchFamily="2" charset="0"/>
                <a:ea typeface="Times New Roman" panose="02020603050405020304" pitchFamily="18" charset="0"/>
              </a:rPr>
              <a:t>Analyse</a:t>
            </a:r>
            <a:r>
              <a:rPr lang="en-US" b="1" dirty="0">
                <a:latin typeface="Poppins" panose="00000500000000000000" pitchFamily="2" charset="0"/>
                <a:ea typeface="Times New Roman" panose="02020603050405020304" pitchFamily="18" charset="0"/>
              </a:rPr>
              <a:t> von </a:t>
            </a:r>
            <a:r>
              <a:rPr lang="en-US" b="1" dirty="0" err="1">
                <a:latin typeface="Poppins" panose="00000500000000000000" pitchFamily="2" charset="0"/>
                <a:ea typeface="Times New Roman" panose="02020603050405020304" pitchFamily="18" charset="0"/>
              </a:rPr>
              <a:t>Daten</a:t>
            </a:r>
            <a:r>
              <a:rPr lang="en-US" b="1" dirty="0">
                <a:latin typeface="Poppins" panose="00000500000000000000" pitchFamily="2" charset="0"/>
                <a:ea typeface="Times New Roman" panose="02020603050405020304" pitchFamily="18" charset="0"/>
              </a:rPr>
              <a:t> und das </a:t>
            </a:r>
            <a:r>
              <a:rPr lang="en-US" b="1" dirty="0" err="1">
                <a:latin typeface="Poppins" panose="00000500000000000000" pitchFamily="2" charset="0"/>
                <a:ea typeface="Times New Roman" panose="02020603050405020304" pitchFamily="18" charset="0"/>
              </a:rPr>
              <a:t>Ziehen</a:t>
            </a:r>
            <a:r>
              <a:rPr lang="en-US" b="1" dirty="0">
                <a:latin typeface="Poppins" panose="00000500000000000000" pitchFamily="2" charset="0"/>
                <a:ea typeface="Times New Roman" panose="02020603050405020304" pitchFamily="18" charset="0"/>
              </a:rPr>
              <a:t> von </a:t>
            </a:r>
            <a:r>
              <a:rPr lang="en-US" b="1" dirty="0" err="1">
                <a:latin typeface="Poppins" panose="00000500000000000000" pitchFamily="2" charset="0"/>
                <a:ea typeface="Times New Roman" panose="02020603050405020304" pitchFamily="18" charset="0"/>
              </a:rPr>
              <a:t>Schlussfolgerungen</a:t>
            </a:r>
            <a:endParaRPr lang="en-US" sz="2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054" name="Picture 4">
            <a:extLst>
              <a:ext uri="{FF2B5EF4-FFF2-40B4-BE49-F238E27FC236}">
                <a16:creationId xmlns:a16="http://schemas.microsoft.com/office/drawing/2014/main" id="{D041DF8D-3D39-4C37-646E-33949ABF1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7F843370-7898-D323-3AB6-29CDC14D494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CC9ACA6D-5391-7DBA-D0E9-9ACE0C6D9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A6E747A7-046E-8289-FCA0-3398C45C3F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77B0DA84-750C-8A45-4F93-87D89BA7AE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EC95D83C-FE48-A04D-C13C-71878C8C039E}"/>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BDEC7F66-5C68-7E5C-1AA0-A4838DDC7C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428E55E2-8C39-CB95-1FC3-7381E0BF02CA}"/>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20CAA20C-9CA7-AEE7-228C-C7DE780CB233}"/>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56FA5601-C101-15F6-0814-FD8CFA07EC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F1F9E062-A970-CA2F-9F9A-3B235350F9E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1B9A07FA-5CCA-2514-2C2E-965A084E145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B46845FD-02A7-6E0F-D257-B6885ACEAE3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9220D0B5-9FF3-E95F-1C0D-8AF31A923B3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37E67481-8559-F1FE-7CB7-4A2730C7252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7D4AD989-4619-EC61-6E64-82C119FF49E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0A0C1444-5CBE-3767-59B0-8AC8D1662B86}"/>
              </a:ext>
            </a:extLst>
          </p:cNvPr>
          <p:cNvSpPr>
            <a:spLocks noGrp="1"/>
          </p:cNvSpPr>
          <p:nvPr>
            <p:ph type="ctrTitle"/>
          </p:nvPr>
        </p:nvSpPr>
        <p:spPr>
          <a:xfrm>
            <a:off x="103077" y="401040"/>
            <a:ext cx="11102555" cy="911293"/>
          </a:xfrm>
        </p:spPr>
        <p:txBody>
          <a:bodyPr>
            <a:normAutofit/>
          </a:bodyPr>
          <a:lstStyle/>
          <a:p>
            <a:pPr algn="l"/>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Analyse</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schriftlich</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t>
            </a:r>
            <a:endParaRPr lang="en-US" sz="4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344963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04E35-18B5-524C-1242-CFB1CDF8FD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219B02-B382-0348-0F14-37826A2EF935}"/>
              </a:ext>
            </a:extLst>
          </p:cNvPr>
          <p:cNvSpPr>
            <a:spLocks noGrp="1"/>
          </p:cNvSpPr>
          <p:nvPr>
            <p:ph type="subTitle" idx="1"/>
          </p:nvPr>
        </p:nvSpPr>
        <p:spPr>
          <a:xfrm>
            <a:off x="132775" y="1816273"/>
            <a:ext cx="9599658" cy="3919893"/>
          </a:xfrm>
        </p:spPr>
        <p:txBody>
          <a:bodyPr>
            <a:normAutofit fontScale="92500" lnSpcReduction="20000"/>
          </a:bodyPr>
          <a:lstStyle/>
          <a:p>
            <a:pPr algn="l">
              <a:buNone/>
            </a:pPr>
            <a:r>
              <a:rPr lang="en-US" b="1" dirty="0">
                <a:latin typeface="Poppins" panose="00000500000000000000" pitchFamily="2" charset="0"/>
                <a:ea typeface="Times New Roman" panose="02020603050405020304" pitchFamily="18" charset="0"/>
              </a:rPr>
              <a:t>Die Schüler*</a:t>
            </a:r>
            <a:r>
              <a:rPr lang="en-US" b="1" dirty="0" err="1">
                <a:latin typeface="Poppins" panose="00000500000000000000" pitchFamily="2" charset="0"/>
                <a:ea typeface="Times New Roman" panose="02020603050405020304" pitchFamily="18" charset="0"/>
              </a:rPr>
              <a:t>innen</a:t>
            </a:r>
            <a:r>
              <a:rPr lang="en-US" b="1" dirty="0">
                <a:latin typeface="Poppins" panose="00000500000000000000" pitchFamily="2" charset="0"/>
                <a:ea typeface="Times New Roman" panose="02020603050405020304" pitchFamily="18" charset="0"/>
              </a:rPr>
              <a:t>:</a:t>
            </a:r>
          </a:p>
          <a:p>
            <a:pPr marL="342900" indent="-342900" algn="l">
              <a:buFont typeface="Arial" panose="020B0604020202020204" pitchFamily="34" charset="0"/>
              <a:buChar char="•"/>
            </a:pPr>
            <a:r>
              <a:rPr lang="en-US" b="1" dirty="0" err="1">
                <a:latin typeface="Poppins" panose="00000500000000000000" pitchFamily="2" charset="0"/>
                <a:ea typeface="Times New Roman" panose="02020603050405020304" pitchFamily="18" charset="0"/>
              </a:rPr>
              <a:t>Kreieren</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ein</a:t>
            </a:r>
            <a:r>
              <a:rPr lang="en-US" b="1" dirty="0">
                <a:latin typeface="Poppins" panose="00000500000000000000" pitchFamily="2" charset="0"/>
                <a:ea typeface="Times New Roman" panose="02020603050405020304" pitchFamily="18" charset="0"/>
              </a:rPr>
              <a:t> Poster</a:t>
            </a:r>
          </a:p>
          <a:p>
            <a:pPr marL="342900" indent="-342900" algn="l">
              <a:buFont typeface="Arial" panose="020B0604020202020204" pitchFamily="34" charset="0"/>
              <a:buChar char="•"/>
            </a:pPr>
            <a:r>
              <a:rPr lang="en-US" b="1" dirty="0" err="1">
                <a:latin typeface="Poppins" panose="00000500000000000000" pitchFamily="2" charset="0"/>
                <a:ea typeface="Times New Roman" panose="02020603050405020304" pitchFamily="18" charset="0"/>
              </a:rPr>
              <a:t>Präsentieren</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ihre</a:t>
            </a:r>
            <a:r>
              <a:rPr lang="en-US" b="1" dirty="0">
                <a:latin typeface="Poppins" panose="00000500000000000000" pitchFamily="2" charset="0"/>
                <a:ea typeface="Times New Roman" panose="02020603050405020304" pitchFamily="18" charset="0"/>
              </a:rPr>
              <a:t> Ideen</a:t>
            </a:r>
          </a:p>
          <a:p>
            <a:pPr marL="342900" indent="-342900" algn="l">
              <a:buFont typeface="Arial" panose="020B0604020202020204" pitchFamily="34" charset="0"/>
              <a:buChar char="•"/>
            </a:pPr>
            <a:r>
              <a:rPr lang="en-US" b="1" dirty="0" err="1">
                <a:latin typeface="Poppins" panose="00000500000000000000" pitchFamily="2" charset="0"/>
                <a:ea typeface="Times New Roman" panose="02020603050405020304" pitchFamily="18" charset="0"/>
              </a:rPr>
              <a:t>Diskutieren</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über</a:t>
            </a:r>
            <a:r>
              <a:rPr lang="en-US" b="1" dirty="0">
                <a:latin typeface="Poppins" panose="00000500000000000000" pitchFamily="2" charset="0"/>
                <a:ea typeface="Times New Roman" panose="02020603050405020304" pitchFamily="18" charset="0"/>
              </a:rPr>
              <a:t> die </a:t>
            </a:r>
            <a:r>
              <a:rPr lang="en-US" b="1" dirty="0" err="1">
                <a:latin typeface="Poppins" panose="00000500000000000000" pitchFamily="2" charset="0"/>
                <a:ea typeface="Times New Roman" panose="02020603050405020304" pitchFamily="18" charset="0"/>
              </a:rPr>
              <a:t>Ergebnisse</a:t>
            </a:r>
            <a:endParaRPr lang="en-US" b="1" dirty="0">
              <a:latin typeface="Poppins" panose="00000500000000000000" pitchFamily="2" charset="0"/>
              <a:ea typeface="Times New Roman" panose="02020603050405020304" pitchFamily="18" charset="0"/>
            </a:endParaRPr>
          </a:p>
          <a:p>
            <a:pPr marL="342900" indent="-342900" algn="l">
              <a:buFont typeface="Arial" panose="020B0604020202020204" pitchFamily="34" charset="0"/>
              <a:buChar char="•"/>
            </a:pPr>
            <a:endParaRPr lang="en-US" sz="2400" b="1" dirty="0">
              <a:effectLst/>
              <a:latin typeface="Poppins" panose="00000500000000000000" pitchFamily="2" charset="0"/>
              <a:ea typeface="Times New Roman" panose="02020603050405020304" pitchFamily="18" charset="0"/>
              <a:cs typeface="Poppins SemiBold" panose="00000700000000000000" pitchFamily="2" charset="0"/>
            </a:endParaRPr>
          </a:p>
          <a:p>
            <a:pPr algn="l"/>
            <a:r>
              <a:rPr lang="en-US" dirty="0" err="1">
                <a:latin typeface="Poppins SemiBold" panose="00000700000000000000" pitchFamily="2" charset="0"/>
                <a:ea typeface="Times New Roman" panose="02020603050405020304" pitchFamily="18" charset="0"/>
                <a:cs typeface="Poppins SemiBold" panose="00000700000000000000" pitchFamily="2" charset="0"/>
              </a:rPr>
              <a:t>Letzer</a:t>
            </a:r>
            <a:r>
              <a:rPr lang="en-US" dirty="0">
                <a:latin typeface="Poppins SemiBold" panose="00000700000000000000" pitchFamily="2" charset="0"/>
                <a:ea typeface="Times New Roman" panose="02020603050405020304" pitchFamily="18" charset="0"/>
                <a:cs typeface="Poppins SemiBold" panose="00000700000000000000" pitchFamily="2" charset="0"/>
              </a:rPr>
              <a:t> Schritt </a:t>
            </a:r>
            <a:r>
              <a:rPr lang="en-US" dirty="0" err="1">
                <a:latin typeface="Poppins SemiBold" panose="00000700000000000000" pitchFamily="2" charset="0"/>
                <a:ea typeface="Times New Roman" panose="02020603050405020304" pitchFamily="18" charset="0"/>
                <a:cs typeface="Poppins SemiBold" panose="00000700000000000000" pitchFamily="2" charset="0"/>
              </a:rPr>
              <a:t>einer</a:t>
            </a:r>
            <a:r>
              <a:rPr lang="en-US" dirty="0">
                <a:latin typeface="Poppins SemiBold" panose="00000700000000000000" pitchFamily="2" charset="0"/>
                <a:ea typeface="Times New Roman" panose="02020603050405020304" pitchFamily="18" charset="0"/>
                <a:cs typeface="Poppins SemiBold" panose="00000700000000000000" pitchFamily="2" charset="0"/>
              </a:rPr>
              <a:t> </a:t>
            </a:r>
            <a:r>
              <a:rPr lang="en-US" dirty="0" err="1">
                <a:latin typeface="Poppins SemiBold" panose="00000700000000000000" pitchFamily="2" charset="0"/>
                <a:ea typeface="Times New Roman" panose="02020603050405020304" pitchFamily="18" charset="0"/>
                <a:cs typeface="Poppins SemiBold" panose="00000700000000000000" pitchFamily="2" charset="0"/>
              </a:rPr>
              <a:t>wissenschaftlicher</a:t>
            </a:r>
            <a:r>
              <a:rPr lang="en-US" dirty="0">
                <a:latin typeface="Poppins SemiBold" panose="00000700000000000000" pitchFamily="2" charset="0"/>
                <a:ea typeface="Times New Roman" panose="02020603050405020304" pitchFamily="18" charset="0"/>
                <a:cs typeface="Poppins SemiBold" panose="00000700000000000000" pitchFamily="2" charset="0"/>
              </a:rPr>
              <a:t> Methode: </a:t>
            </a:r>
            <a:r>
              <a:rPr lang="en-US" dirty="0" err="1">
                <a:latin typeface="Poppins SemiBold" panose="00000700000000000000" pitchFamily="2" charset="0"/>
                <a:ea typeface="Times New Roman" panose="02020603050405020304" pitchFamily="18" charset="0"/>
                <a:cs typeface="Poppins SemiBold" panose="00000700000000000000" pitchFamily="2" charset="0"/>
              </a:rPr>
              <a:t>Teile</a:t>
            </a:r>
            <a:r>
              <a:rPr lang="en-US" dirty="0">
                <a:latin typeface="Poppins SemiBold" panose="00000700000000000000" pitchFamily="2" charset="0"/>
                <a:ea typeface="Times New Roman" panose="02020603050405020304" pitchFamily="18" charset="0"/>
                <a:cs typeface="Poppins SemiBold" panose="00000700000000000000" pitchFamily="2" charset="0"/>
              </a:rPr>
              <a:t> </a:t>
            </a:r>
            <a:r>
              <a:rPr lang="en-US" dirty="0" err="1">
                <a:latin typeface="Poppins SemiBold" panose="00000700000000000000" pitchFamily="2" charset="0"/>
                <a:ea typeface="Times New Roman" panose="02020603050405020304" pitchFamily="18" charset="0"/>
                <a:cs typeface="Poppins SemiBold" panose="00000700000000000000" pitchFamily="2" charset="0"/>
              </a:rPr>
              <a:t>deine</a:t>
            </a:r>
            <a:r>
              <a:rPr lang="en-US" dirty="0">
                <a:latin typeface="Poppins SemiBold" panose="00000700000000000000" pitchFamily="2" charset="0"/>
                <a:ea typeface="Times New Roman" panose="02020603050405020304" pitchFamily="18" charset="0"/>
                <a:cs typeface="Poppins SemiBold" panose="00000700000000000000" pitchFamily="2" charset="0"/>
              </a:rPr>
              <a:t> </a:t>
            </a:r>
            <a:r>
              <a:rPr lang="en-US" dirty="0" err="1">
                <a:latin typeface="Poppins SemiBold" panose="00000700000000000000" pitchFamily="2" charset="0"/>
                <a:ea typeface="Times New Roman" panose="02020603050405020304" pitchFamily="18" charset="0"/>
                <a:cs typeface="Poppins SemiBold" panose="00000700000000000000" pitchFamily="2" charset="0"/>
              </a:rPr>
              <a:t>Ergebnisse</a:t>
            </a:r>
            <a:endParaRPr lang="en-US" sz="2400" dirty="0">
              <a:effectLst/>
              <a:latin typeface="Poppins SemiBold" panose="00000700000000000000" pitchFamily="2" charset="0"/>
              <a:ea typeface="Times New Roman" panose="02020603050405020304" pitchFamily="18" charset="0"/>
              <a:cs typeface="Poppins SemiBold" panose="00000700000000000000" pitchFamily="2" charset="0"/>
            </a:endParaRPr>
          </a:p>
          <a:p>
            <a:pPr algn="l"/>
            <a:endParaRPr lang="en-US" sz="2400" dirty="0">
              <a:effectLst/>
              <a:latin typeface="Poppins SemiBold" panose="00000700000000000000" pitchFamily="2" charset="0"/>
              <a:ea typeface="Times New Roman" panose="02020603050405020304" pitchFamily="18" charset="0"/>
              <a:cs typeface="Poppins SemiBold" panose="00000700000000000000" pitchFamily="2" charset="0"/>
            </a:endParaRPr>
          </a:p>
          <a:p>
            <a:pPr algn="l"/>
            <a:r>
              <a:rPr lang="en-US" sz="2400" dirty="0">
                <a:effectLst/>
                <a:latin typeface="Poppins SemiBold" panose="00000700000000000000" pitchFamily="2" charset="0"/>
                <a:ea typeface="Times New Roman" panose="02020603050405020304" pitchFamily="18" charset="0"/>
                <a:cs typeface="Poppins SemiBold" panose="00000700000000000000" pitchFamily="2" charset="0"/>
              </a:rPr>
              <a:t>🌍 </a:t>
            </a:r>
            <a:r>
              <a:rPr lang="en-US" dirty="0" err="1">
                <a:latin typeface="Poppins SemiBold" panose="00000700000000000000" pitchFamily="2" charset="0"/>
                <a:ea typeface="Times New Roman" panose="02020603050405020304" pitchFamily="18" charset="0"/>
                <a:cs typeface="Poppins SemiBold" panose="00000700000000000000" pitchFamily="2" charset="0"/>
              </a:rPr>
              <a:t>Praktischer</a:t>
            </a:r>
            <a:r>
              <a:rPr lang="en-US" dirty="0">
                <a:latin typeface="Poppins SemiBold" panose="00000700000000000000" pitchFamily="2" charset="0"/>
                <a:ea typeface="Times New Roman" panose="02020603050405020304" pitchFamily="18" charset="0"/>
                <a:cs typeface="Poppins SemiBold" panose="00000700000000000000" pitchFamily="2" charset="0"/>
              </a:rPr>
              <a:t> </a:t>
            </a:r>
            <a:r>
              <a:rPr lang="en-US" dirty="0" err="1">
                <a:latin typeface="Poppins SemiBold" panose="00000700000000000000" pitchFamily="2" charset="0"/>
                <a:ea typeface="Times New Roman" panose="02020603050405020304" pitchFamily="18" charset="0"/>
                <a:cs typeface="Poppins SemiBold" panose="00000700000000000000" pitchFamily="2" charset="0"/>
              </a:rPr>
              <a:t>Kontext</a:t>
            </a:r>
            <a:r>
              <a:rPr lang="en-US" sz="2400" dirty="0">
                <a:effectLst/>
                <a:latin typeface="Poppins SemiBold" panose="00000700000000000000" pitchFamily="2" charset="0"/>
                <a:ea typeface="Times New Roman" panose="02020603050405020304" pitchFamily="18" charset="0"/>
                <a:cs typeface="Poppins SemiBold" panose="00000700000000000000" pitchFamily="2" charset="0"/>
              </a:rPr>
              <a:t>:</a:t>
            </a:r>
          </a:p>
          <a:p>
            <a:pPr marL="342900" indent="-342900" algn="l">
              <a:buFont typeface="Arial" panose="020B0604020202020204" pitchFamily="34" charset="0"/>
              <a:buChar char="•"/>
            </a:pPr>
            <a:r>
              <a:rPr lang="en-US" sz="2400" dirty="0">
                <a:effectLst/>
                <a:latin typeface="Poppins SemiBold" panose="00000700000000000000" pitchFamily="2" charset="0"/>
                <a:ea typeface="Times New Roman" panose="02020603050405020304" pitchFamily="18" charset="0"/>
                <a:cs typeface="Poppins SemiBold" panose="00000700000000000000" pitchFamily="2" charset="0"/>
              </a:rPr>
              <a:t>European Researchers’ Night </a:t>
            </a:r>
          </a:p>
          <a:p>
            <a:pPr marL="342900" indent="-342900" algn="l">
              <a:buFont typeface="Arial" panose="020B0604020202020204" pitchFamily="34" charset="0"/>
              <a:buChar char="•"/>
            </a:pPr>
            <a:r>
              <a:rPr lang="en-US" sz="2400" dirty="0" err="1">
                <a:effectLst/>
                <a:latin typeface="Poppins SemiBold" panose="00000700000000000000" pitchFamily="2" charset="0"/>
                <a:ea typeface="Times New Roman" panose="02020603050405020304" pitchFamily="18" charset="0"/>
                <a:cs typeface="Poppins SemiBold" panose="00000700000000000000" pitchFamily="2" charset="0"/>
              </a:rPr>
              <a:t>Öffentlichkeitsarbeit</a:t>
            </a:r>
            <a:endParaRPr lang="en-US" sz="2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054" name="Picture 4">
            <a:extLst>
              <a:ext uri="{FF2B5EF4-FFF2-40B4-BE49-F238E27FC236}">
                <a16:creationId xmlns:a16="http://schemas.microsoft.com/office/drawing/2014/main" id="{22C76FF2-61E7-6652-FBC3-12A719EA0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967F10CE-AF2A-55FA-20F5-4A238674E1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C18A7D98-33ED-2522-C506-19D9387A8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5BD79167-7640-8C2E-37A1-66B314664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C1328C5A-80BD-7441-7344-C7EBD1D02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B10B496A-7D3D-227C-3635-FF0D141C153C}"/>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482E6054-004B-940A-8C84-86F68BD429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68729D11-43EA-3F8B-4FE5-1E192F628A3E}"/>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30180AE0-2EED-7361-7B45-8747DD25E163}"/>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0771BB9A-705F-57E3-E7A6-C908A2F722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930A00A6-4992-0871-9072-0C4E56C55DD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9640F9FD-4BD4-DA58-9DA9-66CA5B440D8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9BC22AC7-A8B6-9AD4-EFF2-4471CA89FAF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F7846273-AC2F-7132-EF3E-CF97EACC3B4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1C2F3BB6-7FB3-7B2A-C391-14E21B563D4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9D69850D-43DC-98C7-C3E9-C66C388D01F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CF21C6F9-2EEA-12A5-1CF0-0DF52FF29186}"/>
              </a:ext>
            </a:extLst>
          </p:cNvPr>
          <p:cNvSpPr>
            <a:spLocks noGrp="1"/>
          </p:cNvSpPr>
          <p:nvPr>
            <p:ph type="ctrTitle"/>
          </p:nvPr>
        </p:nvSpPr>
        <p:spPr>
          <a:xfrm>
            <a:off x="103077" y="401040"/>
            <a:ext cx="11102555" cy="911293"/>
          </a:xfrm>
        </p:spPr>
        <p:txBody>
          <a:bodyPr>
            <a:noAutofit/>
          </a:bodyPr>
          <a:lstStyle/>
          <a:p>
            <a:pPr algn="l"/>
            <a:r>
              <a:rPr lang="en-US" sz="32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Poster </a:t>
            </a:r>
            <a:r>
              <a:rPr lang="en-US" sz="32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Vorbereitung</a:t>
            </a:r>
            <a:r>
              <a:rPr lang="en-US" sz="32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&amp; </a:t>
            </a:r>
            <a:r>
              <a:rPr lang="en-US" sz="32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Wissenschaftliche</a:t>
            </a:r>
            <a:r>
              <a:rPr lang="en-US" sz="32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Kommunikation</a:t>
            </a:r>
            <a:endParaRPr lang="en-US" sz="32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251606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DD679-09B4-41E3-FDA6-61AD7D06A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E83119-9B30-0A31-3684-1A02711A807B}"/>
              </a:ext>
            </a:extLst>
          </p:cNvPr>
          <p:cNvSpPr>
            <a:spLocks noGrp="1"/>
          </p:cNvSpPr>
          <p:nvPr>
            <p:ph type="ctrTitle"/>
          </p:nvPr>
        </p:nvSpPr>
        <p:spPr/>
        <p:txBody>
          <a:bodyPr/>
          <a:lstStyle/>
          <a:p>
            <a:r>
              <a:rPr lang="en-US"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S.P.A.C.E. Photovoice </a:t>
            </a:r>
            <a:r>
              <a:rPr lang="en-US"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Wettbewerb</a:t>
            </a:r>
            <a:endParaRPr lang="en-US" sz="5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
        <p:nvSpPr>
          <p:cNvPr id="3" name="Subtitle 2">
            <a:extLst>
              <a:ext uri="{FF2B5EF4-FFF2-40B4-BE49-F238E27FC236}">
                <a16:creationId xmlns:a16="http://schemas.microsoft.com/office/drawing/2014/main" id="{CC86AC6F-6759-EB3F-2AD4-3A60B44BDEA0}"/>
              </a:ext>
            </a:extLst>
          </p:cNvPr>
          <p:cNvSpPr>
            <a:spLocks noGrp="1"/>
          </p:cNvSpPr>
          <p:nvPr>
            <p:ph type="subTitle" idx="1"/>
          </p:nvPr>
        </p:nvSpPr>
        <p:spPr>
          <a:xfrm>
            <a:off x="1524000" y="3602038"/>
            <a:ext cx="9144000" cy="2255572"/>
          </a:xfrm>
        </p:spPr>
        <p:txBody>
          <a:bodyPr>
            <a:normAutofit fontScale="92500"/>
          </a:bodyPr>
          <a:lstStyle/>
          <a:p>
            <a:pPr algn="ctr">
              <a:buNone/>
            </a:pPr>
            <a:r>
              <a:rPr lang="en-US" sz="2400" b="1" dirty="0">
                <a:effectLst/>
                <a:latin typeface="Poppins" panose="00000500000000000000" pitchFamily="2" charset="0"/>
                <a:ea typeface="Times New Roman" panose="02020603050405020304" pitchFamily="18" charset="0"/>
              </a:rPr>
              <a:t>Eine </a:t>
            </a:r>
            <a:r>
              <a:rPr lang="en-US" sz="2400" b="1" dirty="0" err="1">
                <a:effectLst/>
                <a:latin typeface="Poppins" panose="00000500000000000000" pitchFamily="2" charset="0"/>
                <a:ea typeface="Times New Roman" panose="02020603050405020304" pitchFamily="18" charset="0"/>
              </a:rPr>
              <a:t>wissenschaftliche</a:t>
            </a:r>
            <a:r>
              <a:rPr lang="en-US" sz="2400" b="1" dirty="0">
                <a:effectLst/>
                <a:latin typeface="Poppins" panose="00000500000000000000" pitchFamily="2" charset="0"/>
                <a:ea typeface="Times New Roman" panose="02020603050405020304" pitchFamily="18" charset="0"/>
              </a:rPr>
              <a:t> und </a:t>
            </a:r>
            <a:r>
              <a:rPr lang="en-US" sz="2400" b="1" dirty="0" err="1">
                <a:effectLst/>
                <a:latin typeface="Poppins" panose="00000500000000000000" pitchFamily="2" charset="0"/>
                <a:ea typeface="Times New Roman" panose="02020603050405020304" pitchFamily="18" charset="0"/>
              </a:rPr>
              <a:t>kreative</a:t>
            </a:r>
            <a:r>
              <a:rPr lang="en-US" sz="2400" b="1" dirty="0">
                <a:effectLst/>
                <a:latin typeface="Poppins" panose="00000500000000000000" pitchFamily="2" charset="0"/>
                <a:ea typeface="Times New Roman" panose="02020603050405020304" pitchFamily="18" charset="0"/>
              </a:rPr>
              <a:t> </a:t>
            </a:r>
            <a:r>
              <a:rPr lang="en-US" sz="2400" b="1" dirty="0" err="1">
                <a:effectLst/>
                <a:latin typeface="Poppins" panose="00000500000000000000" pitchFamily="2" charset="0"/>
                <a:ea typeface="Times New Roman" panose="02020603050405020304" pitchFamily="18" charset="0"/>
              </a:rPr>
              <a:t>Erkundung</a:t>
            </a:r>
            <a:r>
              <a:rPr lang="en-US" sz="2400" b="1" dirty="0">
                <a:effectLst/>
                <a:latin typeface="Poppins" panose="00000500000000000000" pitchFamily="2" charset="0"/>
                <a:ea typeface="Times New Roman" panose="02020603050405020304" pitchFamily="18" charset="0"/>
              </a:rPr>
              <a:t> </a:t>
            </a:r>
            <a:r>
              <a:rPr lang="en-US" sz="2400" b="1" dirty="0" err="1">
                <a:effectLst/>
                <a:latin typeface="Poppins" panose="00000500000000000000" pitchFamily="2" charset="0"/>
                <a:ea typeface="Times New Roman" panose="02020603050405020304" pitchFamily="18" charset="0"/>
              </a:rPr>
              <a:t>neuer</a:t>
            </a:r>
            <a:r>
              <a:rPr lang="en-US" sz="2400" b="1" dirty="0">
                <a:effectLst/>
                <a:latin typeface="Poppins" panose="00000500000000000000" pitchFamily="2" charset="0"/>
                <a:ea typeface="Times New Roman" panose="02020603050405020304" pitchFamily="18" charset="0"/>
              </a:rPr>
              <a:t> </a:t>
            </a:r>
            <a:r>
              <a:rPr lang="en-US" sz="2400" b="1" dirty="0" err="1">
                <a:effectLst/>
                <a:latin typeface="Poppins" panose="00000500000000000000" pitchFamily="2" charset="0"/>
                <a:ea typeface="Times New Roman" panose="02020603050405020304" pitchFamily="18" charset="0"/>
              </a:rPr>
              <a:t>Welten</a:t>
            </a:r>
            <a:endParaRPr lang="en-US" sz="2000" dirty="0">
              <a:effectLst/>
              <a:latin typeface="Times New Roman" panose="02020603050405020304" pitchFamily="18" charset="0"/>
              <a:ea typeface="Times New Roman" panose="02020603050405020304" pitchFamily="18" charset="0"/>
            </a:endParaRPr>
          </a:p>
          <a:p>
            <a:pPr algn="ctr">
              <a:buNone/>
            </a:pPr>
            <a:endParaRPr lang="en-US" sz="2400" b="1" dirty="0">
              <a:solidFill>
                <a:srgbClr val="F16F90"/>
              </a:solidFill>
              <a:effectLst/>
              <a:latin typeface="Segoe UI Emoji" panose="020B0502040204020203" pitchFamily="34" charset="0"/>
              <a:ea typeface="Times New Roman" panose="02020603050405020304" pitchFamily="18" charset="0"/>
              <a:cs typeface="Segoe UI Emoji" panose="020B0502040204020203" pitchFamily="34" charset="0"/>
            </a:endParaRPr>
          </a:p>
          <a:p>
            <a:pPr algn="ctr">
              <a:buNone/>
            </a:pPr>
            <a:r>
              <a:rPr lang="en-US" sz="2400" b="1" dirty="0">
                <a:solidFill>
                  <a:srgbClr val="F16F90"/>
                </a:solidFill>
                <a:effectLst/>
                <a:latin typeface="Segoe UI Emoji" panose="020B0502040204020203" pitchFamily="34" charset="0"/>
                <a:ea typeface="Times New Roman" panose="02020603050405020304" pitchFamily="18" charset="0"/>
                <a:cs typeface="Segoe UI Emoji" panose="020B0502040204020203" pitchFamily="34" charset="0"/>
              </a:rPr>
              <a:t>🚀</a:t>
            </a:r>
            <a:r>
              <a:rPr lang="en-US" sz="2400" b="1" dirty="0">
                <a:solidFill>
                  <a:srgbClr val="F16F90"/>
                </a:solidFill>
                <a:effectLst/>
                <a:latin typeface="Poppins" panose="00000500000000000000" pitchFamily="2" charset="0"/>
                <a:ea typeface="Times New Roman" panose="02020603050405020304" pitchFamily="18" charset="0"/>
              </a:rPr>
              <a:t>Mission: </a:t>
            </a:r>
            <a:r>
              <a:rPr lang="en-US" b="1" dirty="0" err="1">
                <a:solidFill>
                  <a:srgbClr val="F16F90"/>
                </a:solidFill>
                <a:latin typeface="Poppins" panose="00000500000000000000" pitchFamily="2" charset="0"/>
                <a:ea typeface="Times New Roman" panose="02020603050405020304" pitchFamily="18" charset="0"/>
              </a:rPr>
              <a:t>Neuanfang</a:t>
            </a:r>
            <a:r>
              <a:rPr lang="en-US" sz="2400" b="1" dirty="0">
                <a:solidFill>
                  <a:srgbClr val="F16F90"/>
                </a:solidFill>
                <a:effectLst/>
                <a:latin typeface="Poppins" panose="00000500000000000000" pitchFamily="2" charset="0"/>
                <a:ea typeface="Times New Roman" panose="02020603050405020304" pitchFamily="18" charset="0"/>
              </a:rPr>
              <a:t>.</a:t>
            </a:r>
          </a:p>
          <a:p>
            <a:pPr algn="ctr">
              <a:buNone/>
            </a:pPr>
            <a:endParaRPr lang="en-US" b="1" dirty="0">
              <a:solidFill>
                <a:srgbClr val="F16F90"/>
              </a:solidFill>
              <a:latin typeface="Poppins" panose="00000500000000000000" pitchFamily="2" charset="0"/>
              <a:ea typeface="Times New Roman" panose="02020603050405020304" pitchFamily="18" charset="0"/>
            </a:endParaRPr>
          </a:p>
          <a:p>
            <a:pPr algn="ctr">
              <a:buNone/>
            </a:pPr>
            <a:r>
              <a:rPr lang="en-US" sz="2000" b="1" dirty="0">
                <a:solidFill>
                  <a:srgbClr val="F16F90"/>
                </a:solidFill>
                <a:effectLst/>
                <a:latin typeface="Poppins" panose="00000500000000000000" pitchFamily="2" charset="0"/>
                <a:ea typeface="Times New Roman" panose="02020603050405020304" pitchFamily="18" charset="0"/>
              </a:rPr>
              <a:t>Extra Material</a:t>
            </a:r>
            <a:endParaRPr lang="en-US" sz="2000" dirty="0">
              <a:effectLst/>
              <a:latin typeface="Times New Roman" panose="02020603050405020304" pitchFamily="18" charset="0"/>
              <a:ea typeface="Times New Roman" panose="02020603050405020304" pitchFamily="18" charset="0"/>
            </a:endParaRPr>
          </a:p>
        </p:txBody>
      </p:sp>
      <p:pic>
        <p:nvPicPr>
          <p:cNvPr id="2054" name="Picture 4">
            <a:extLst>
              <a:ext uri="{FF2B5EF4-FFF2-40B4-BE49-F238E27FC236}">
                <a16:creationId xmlns:a16="http://schemas.microsoft.com/office/drawing/2014/main" id="{80EE89E9-0EC0-079A-A326-30C283DEF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0AC6C042-15C5-6B68-D0B8-D276E78B44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43D5D921-E2E5-2B7E-74D6-BF54BCA56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BD559F84-1C6D-CBC5-0E7E-0936D830C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9237CFD0-D2BE-994E-8E2F-D957F9F78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EED6E486-40D7-BA96-AF08-DAB436EEFA7D}"/>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E516B524-60AA-E584-724B-B75A5FFA15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E6C5FACC-2491-90BD-55C3-9AF80468B457}"/>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512E873F-8231-D7BE-6A92-DFBFFF0BF2E4}"/>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032178BF-1E19-32DF-8E0C-0AF238C509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1B85F67E-D776-66A0-E79F-786CD9CED68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67266" y="628288"/>
            <a:ext cx="1015471" cy="1015471"/>
          </a:xfrm>
          <a:prstGeom prst="rect">
            <a:avLst/>
          </a:prstGeom>
        </p:spPr>
      </p:pic>
      <p:pic>
        <p:nvPicPr>
          <p:cNvPr id="12" name="Graphic 11">
            <a:extLst>
              <a:ext uri="{FF2B5EF4-FFF2-40B4-BE49-F238E27FC236}">
                <a16:creationId xmlns:a16="http://schemas.microsoft.com/office/drawing/2014/main" id="{1306A81E-B381-6B63-521E-EB5A70B553F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D868273F-4199-69EF-12AF-C0BADD81285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947DF40F-BDC1-AAEF-B2BD-4C2DF8FA807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5" name="Graphic 14">
            <a:extLst>
              <a:ext uri="{FF2B5EF4-FFF2-40B4-BE49-F238E27FC236}">
                <a16:creationId xmlns:a16="http://schemas.microsoft.com/office/drawing/2014/main" id="{A16776D8-7CE6-5CF6-2EF7-C66B339367B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pic>
        <p:nvPicPr>
          <p:cNvPr id="17" name="Graphic 16">
            <a:extLst>
              <a:ext uri="{FF2B5EF4-FFF2-40B4-BE49-F238E27FC236}">
                <a16:creationId xmlns:a16="http://schemas.microsoft.com/office/drawing/2014/main" id="{2C857E19-6765-590F-5B8A-6918BFB7380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781050" y="4248150"/>
            <a:ext cx="742950" cy="571500"/>
          </a:xfrm>
          <a:prstGeom prst="rect">
            <a:avLst/>
          </a:prstGeom>
        </p:spPr>
      </p:pic>
      <p:pic>
        <p:nvPicPr>
          <p:cNvPr id="18" name="Graphic 17">
            <a:extLst>
              <a:ext uri="{FF2B5EF4-FFF2-40B4-BE49-F238E27FC236}">
                <a16:creationId xmlns:a16="http://schemas.microsoft.com/office/drawing/2014/main" id="{40D83166-E030-CA74-A16C-000683E6E8F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spTree>
    <p:extLst>
      <p:ext uri="{BB962C8B-B14F-4D97-AF65-F5344CB8AC3E}">
        <p14:creationId xmlns:p14="http://schemas.microsoft.com/office/powerpoint/2010/main" val="3871596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13B48-5B76-DF0F-B2C9-D0733A57D2D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91B9CE9-F22E-C07F-2CE5-34A5AD531B61}"/>
              </a:ext>
            </a:extLst>
          </p:cNvPr>
          <p:cNvSpPr>
            <a:spLocks noGrp="1"/>
          </p:cNvSpPr>
          <p:nvPr>
            <p:ph type="subTitle" idx="1"/>
          </p:nvPr>
        </p:nvSpPr>
        <p:spPr>
          <a:xfrm>
            <a:off x="132775" y="1816273"/>
            <a:ext cx="9599658" cy="3919893"/>
          </a:xfrm>
        </p:spPr>
        <p:txBody>
          <a:bodyPr>
            <a:normAutofit/>
          </a:bodyPr>
          <a:lstStyle/>
          <a:p>
            <a:pPr algn="l"/>
            <a:r>
              <a:rPr lang="de-DE" dirty="0">
                <a:latin typeface="Poppins" panose="00000500000000000000" pitchFamily="2" charset="0"/>
                <a:ea typeface="Times New Roman" panose="02020603050405020304" pitchFamily="18" charset="0"/>
                <a:cs typeface="Poppins SemiBold" panose="00000700000000000000" pitchFamily="2" charset="0"/>
              </a:rPr>
              <a:t>Du kommst an einem Ort an, an dem alles still ist. Keine Musik. Keine Vögel. Keine Stimmen. Es gibt keine Häuser, keine Straßen, keine Regeln. Nichts schreibt dir vor, wie die Dinge sein sollen. Es ist leer. Offen. Still.</a:t>
            </a:r>
          </a:p>
          <a:p>
            <a:pPr algn="l"/>
            <a:r>
              <a:rPr lang="de-DE" dirty="0">
                <a:latin typeface="Poppins" panose="00000500000000000000" pitchFamily="2" charset="0"/>
                <a:ea typeface="Times New Roman" panose="02020603050405020304" pitchFamily="18" charset="0"/>
                <a:cs typeface="Poppins SemiBold" panose="00000700000000000000" pitchFamily="2" charset="0"/>
              </a:rPr>
              <a:t>Nach einer Weile schaust du zurück. In der Ferne siehst du einen kleinen blauen Planeten. Die Erde. Von hier aus kannst du keine Grenzen oder Unterschiede erkennen. Du siehst nur einen Planeten. Eine Heimat.</a:t>
            </a:r>
          </a:p>
          <a:p>
            <a:pPr algn="l"/>
            <a:r>
              <a:rPr lang="de-DE" b="1" dirty="0">
                <a:latin typeface="Poppins" panose="00000500000000000000" pitchFamily="2" charset="0"/>
                <a:ea typeface="Times New Roman" panose="02020603050405020304" pitchFamily="18" charset="0"/>
                <a:cs typeface="Poppins SemiBold" panose="00000700000000000000" pitchFamily="2" charset="0"/>
              </a:rPr>
              <a:t>Wie fühlst du dich an diesem Ort? Was fehlt?</a:t>
            </a:r>
            <a:endParaRPr lang="en-US" sz="2400" b="1" dirty="0">
              <a:effectLst/>
              <a:latin typeface="Poppins" panose="00000500000000000000" pitchFamily="2" charset="0"/>
              <a:ea typeface="Times New Roman" panose="02020603050405020304" pitchFamily="18" charset="0"/>
              <a:cs typeface="Poppins SemiBold" panose="00000700000000000000" pitchFamily="2" charset="0"/>
            </a:endParaRPr>
          </a:p>
          <a:p>
            <a:pPr algn="l">
              <a:buNone/>
            </a:pPr>
            <a:endParaRPr lang="en-US" sz="2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054" name="Picture 4">
            <a:extLst>
              <a:ext uri="{FF2B5EF4-FFF2-40B4-BE49-F238E27FC236}">
                <a16:creationId xmlns:a16="http://schemas.microsoft.com/office/drawing/2014/main" id="{8BB5721C-55D4-F831-ABEC-0BB82AEE3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ACEF3FA4-1ACE-48FE-2E0E-55772D5901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45738324-0794-6D4F-DBEE-F0A970D61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75A03730-72E0-8818-EFB6-40E32287B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1FC5604D-A7AE-C21D-FEBE-71A8ED281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68A5E5B3-C576-0C56-0C58-A819A7F98E86}"/>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9AB6105D-2315-E1CC-98E9-A2767923BA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429AB5EF-9831-EBC6-A6CD-6EE11BE6EA75}"/>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BC947EA1-3F19-1927-5791-E4CC9CE6263A}"/>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0900D402-1105-5D33-9668-1B84A6EC7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8AF2951B-A271-B775-75D5-FE1F82AA876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120BDB13-9DD2-4DE7-1051-D8C5EA0E28D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9FEDFCB2-86F7-E411-1380-F5C1D74E932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F6FABB5B-4DC5-91FF-DB6B-79EA4F3DC96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696A0655-83C4-7C67-62E4-ED77C0899C1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3ADA7B48-578A-4E9A-5311-18D3084437E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0727B3EB-E5B3-4382-6688-72EC843D6407}"/>
              </a:ext>
            </a:extLst>
          </p:cNvPr>
          <p:cNvSpPr>
            <a:spLocks noGrp="1"/>
          </p:cNvSpPr>
          <p:nvPr>
            <p:ph type="ctrTitle"/>
          </p:nvPr>
        </p:nvSpPr>
        <p:spPr>
          <a:xfrm>
            <a:off x="103077" y="401040"/>
            <a:ext cx="11102555" cy="911293"/>
          </a:xfrm>
        </p:spPr>
        <p:txBody>
          <a:bodyPr>
            <a:noAutofit/>
          </a:bodyPr>
          <a:lstStyle/>
          <a:p>
            <a:pPr algn="l"/>
            <a:r>
              <a:rPr lang="en-US" sz="32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Die </a:t>
            </a:r>
            <a:r>
              <a:rPr lang="en-US" sz="32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Ankunft</a:t>
            </a:r>
            <a:endParaRPr lang="en-US" sz="32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1519648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07E8-3D46-3596-88C4-5D5F8BB54E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AB43CD2-F807-BAD9-E42A-B4D8B5BC83BD}"/>
              </a:ext>
            </a:extLst>
          </p:cNvPr>
          <p:cNvSpPr>
            <a:spLocks noGrp="1"/>
          </p:cNvSpPr>
          <p:nvPr>
            <p:ph type="subTitle" idx="1"/>
          </p:nvPr>
        </p:nvSpPr>
        <p:spPr>
          <a:xfrm>
            <a:off x="252763" y="4238320"/>
            <a:ext cx="2872892" cy="218546"/>
          </a:xfrm>
        </p:spPr>
        <p:txBody>
          <a:bodyPr>
            <a:normAutofit/>
          </a:bodyPr>
          <a:lstStyle/>
          <a:p>
            <a:pPr algn="l">
              <a:buNone/>
            </a:pPr>
            <a:r>
              <a:rPr lang="de-DE" sz="900" dirty="0">
                <a:effectLst/>
                <a:latin typeface="Poppins SemiBold" panose="00000700000000000000" pitchFamily="2" charset="0"/>
                <a:ea typeface="Times New Roman" panose="02020603050405020304" pitchFamily="18" charset="0"/>
                <a:cs typeface="Poppins SemiBold" panose="00000700000000000000" pitchFamily="2" charset="0"/>
              </a:rPr>
              <a:t>(c) NASA </a:t>
            </a:r>
            <a:r>
              <a:rPr lang="de-DE" sz="900" dirty="0" err="1">
                <a:latin typeface="Poppins SemiBold" panose="00000700000000000000" pitchFamily="2" charset="0"/>
                <a:ea typeface="Times New Roman" panose="02020603050405020304" pitchFamily="18" charset="0"/>
                <a:cs typeface="Poppins SemiBold" panose="00000700000000000000" pitchFamily="2" charset="0"/>
              </a:rPr>
              <a:t>images</a:t>
            </a:r>
            <a:endParaRPr lang="en-US" sz="9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054" name="Picture 4">
            <a:extLst>
              <a:ext uri="{FF2B5EF4-FFF2-40B4-BE49-F238E27FC236}">
                <a16:creationId xmlns:a16="http://schemas.microsoft.com/office/drawing/2014/main" id="{80C3B1E8-FC20-2CD0-CD2D-94B88A782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7B07C3F8-2139-49C0-B04A-9DC1DF0E662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941BCA24-8648-0C88-76E7-72A818F858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B7C29EC8-22E0-3268-384C-528EB2F2C9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7ED57B1E-9D3D-FE94-8F54-20CF2D8003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F4DF39AA-E433-5157-76AF-6C3E924D4889}"/>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6104C07F-F1E7-CBD9-6A46-3A4B9EA289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7592996C-6540-7EEF-074C-9EA0A07EED26}"/>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FACCFECF-DB9E-4EFF-E079-E863665BFCA4}"/>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2ED335F3-6253-4D29-E98B-C37B0F1158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A2EEB548-3C78-6ADC-712F-7D1B0474FEB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4456D9D9-0983-6C4E-9754-A015198B8743}"/>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BEBC5EB7-D1D0-16F2-CFA5-5168014CC0E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B5211B47-7CD8-4DAC-B9E5-D109C06CFBB3}"/>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4EEBE596-CDC5-33D1-CC52-A887816D89D0}"/>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4950F777-39FC-56D3-A798-F2289178A75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0D2A5261-0831-B035-90D0-450AA973DB65}"/>
              </a:ext>
            </a:extLst>
          </p:cNvPr>
          <p:cNvSpPr>
            <a:spLocks noGrp="1"/>
          </p:cNvSpPr>
          <p:nvPr>
            <p:ph type="ctrTitle"/>
          </p:nvPr>
        </p:nvSpPr>
        <p:spPr>
          <a:xfrm>
            <a:off x="103077" y="401040"/>
            <a:ext cx="11102555" cy="911293"/>
          </a:xfrm>
        </p:spPr>
        <p:txBody>
          <a:bodyPr>
            <a:noAutofit/>
          </a:bodyPr>
          <a:lstStyle/>
          <a:p>
            <a:pPr algn="l"/>
            <a:r>
              <a:rPr lang="en-US" sz="32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Bilder und </a:t>
            </a:r>
            <a:r>
              <a:rPr lang="en-US" sz="32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Geräusche</a:t>
            </a:r>
            <a:r>
              <a:rPr lang="en-US" sz="32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sz="32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aus</a:t>
            </a:r>
            <a:r>
              <a:rPr lang="en-US" sz="32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dem Weltraum (SPACE)</a:t>
            </a:r>
            <a:endParaRPr lang="en-US" sz="32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10" name="Picture 9">
            <a:extLst>
              <a:ext uri="{FF2B5EF4-FFF2-40B4-BE49-F238E27FC236}">
                <a16:creationId xmlns:a16="http://schemas.microsoft.com/office/drawing/2014/main" id="{1A560D1D-CC06-E143-0F7B-6D0EDA8B25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2763" y="1468772"/>
            <a:ext cx="2664004" cy="2664004"/>
          </a:xfrm>
          <a:prstGeom prst="rect">
            <a:avLst/>
          </a:prstGeom>
        </p:spPr>
      </p:pic>
      <p:pic>
        <p:nvPicPr>
          <p:cNvPr id="17" name="Picture 16">
            <a:extLst>
              <a:ext uri="{FF2B5EF4-FFF2-40B4-BE49-F238E27FC236}">
                <a16:creationId xmlns:a16="http://schemas.microsoft.com/office/drawing/2014/main" id="{40F4B144-9D48-AEE9-056F-C6F78BD5BC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76262" y="1769532"/>
            <a:ext cx="2773436" cy="1604433"/>
          </a:xfrm>
          <a:prstGeom prst="rect">
            <a:avLst/>
          </a:prstGeom>
        </p:spPr>
      </p:pic>
      <p:sp>
        <p:nvSpPr>
          <p:cNvPr id="19" name="Subtitle 2">
            <a:extLst>
              <a:ext uri="{FF2B5EF4-FFF2-40B4-BE49-F238E27FC236}">
                <a16:creationId xmlns:a16="http://schemas.microsoft.com/office/drawing/2014/main" id="{74AD4F00-DE72-F4EA-980E-A69B99C40E56}"/>
              </a:ext>
            </a:extLst>
          </p:cNvPr>
          <p:cNvSpPr txBox="1">
            <a:spLocks/>
          </p:cNvSpPr>
          <p:nvPr/>
        </p:nvSpPr>
        <p:spPr>
          <a:xfrm>
            <a:off x="3676806" y="3484978"/>
            <a:ext cx="2872892" cy="2185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900" dirty="0">
                <a:latin typeface="Poppins SemiBold" panose="00000700000000000000" pitchFamily="2" charset="0"/>
                <a:ea typeface="Times New Roman" panose="02020603050405020304" pitchFamily="18" charset="0"/>
                <a:cs typeface="Poppins SemiBold" panose="00000700000000000000" pitchFamily="2" charset="0"/>
              </a:rPr>
              <a:t>(c) NASA images</a:t>
            </a:r>
            <a:endParaRPr lang="en-US" sz="900" dirty="0">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1" name="Picture 20">
            <a:extLst>
              <a:ext uri="{FF2B5EF4-FFF2-40B4-BE49-F238E27FC236}">
                <a16:creationId xmlns:a16="http://schemas.microsoft.com/office/drawing/2014/main" id="{0A2E9A62-59DE-7746-4B1D-94EDD9A92F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38999" y="1685273"/>
            <a:ext cx="4261418" cy="3051175"/>
          </a:xfrm>
          <a:prstGeom prst="rect">
            <a:avLst/>
          </a:prstGeom>
        </p:spPr>
      </p:pic>
      <p:sp>
        <p:nvSpPr>
          <p:cNvPr id="22" name="Subtitle 2">
            <a:extLst>
              <a:ext uri="{FF2B5EF4-FFF2-40B4-BE49-F238E27FC236}">
                <a16:creationId xmlns:a16="http://schemas.microsoft.com/office/drawing/2014/main" id="{9EB71BFA-668D-94D3-650B-24160FC71AFF}"/>
              </a:ext>
            </a:extLst>
          </p:cNvPr>
          <p:cNvSpPr txBox="1">
            <a:spLocks/>
          </p:cNvSpPr>
          <p:nvPr/>
        </p:nvSpPr>
        <p:spPr>
          <a:xfrm>
            <a:off x="7416956" y="4777906"/>
            <a:ext cx="4383461" cy="6788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800" dirty="0" err="1">
                <a:latin typeface="Poppins SemiBold" panose="00000700000000000000" pitchFamily="2" charset="0"/>
                <a:ea typeface="Times New Roman" panose="02020603050405020304" pitchFamily="18" charset="0"/>
                <a:cs typeface="Poppins SemiBold" panose="00000700000000000000" pitchFamily="2" charset="0"/>
              </a:rPr>
              <a:t>Earthrise</a:t>
            </a:r>
            <a:r>
              <a:rPr lang="de-DE" sz="800" dirty="0">
                <a:latin typeface="Poppins SemiBold" panose="00000700000000000000" pitchFamily="2" charset="0"/>
                <a:ea typeface="Times New Roman" panose="02020603050405020304" pitchFamily="18" charset="0"/>
                <a:cs typeface="Poppins SemiBold" panose="00000700000000000000" pitchFamily="2" charset="0"/>
              </a:rPr>
              <a:t>“ (1968). Der Apollo-8-Astronaut Bill Anders erinnerte sich: „Als ich aufblickte und sah, wie die Erde am kargen, zerklüfteten Mondhorizont auftauchte, überkam mich sofort fast der Gedanke: ‚Wir sind den ganzen weiten Weg zum Mond gekommen, und doch ist das Bedeutendste, was wir sehen, unser eigener Heimatplanet, die Erde.‘“ (c) NASA-Bilder</a:t>
            </a:r>
            <a:endParaRPr lang="en-US" sz="800" dirty="0">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3" name="113760main_PIA07869">
            <a:hlinkClick r:id="" action="ppaction://media"/>
            <a:extLst>
              <a:ext uri="{FF2B5EF4-FFF2-40B4-BE49-F238E27FC236}">
                <a16:creationId xmlns:a16="http://schemas.microsoft.com/office/drawing/2014/main" id="{81783E9C-3368-4920-D4F6-D20F82609A8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921457" y="4213184"/>
            <a:ext cx="487363" cy="487363"/>
          </a:xfrm>
          <a:prstGeom prst="rect">
            <a:avLst/>
          </a:prstGeom>
        </p:spPr>
      </p:pic>
      <p:sp>
        <p:nvSpPr>
          <p:cNvPr id="24" name="Subtitle 2">
            <a:extLst>
              <a:ext uri="{FF2B5EF4-FFF2-40B4-BE49-F238E27FC236}">
                <a16:creationId xmlns:a16="http://schemas.microsoft.com/office/drawing/2014/main" id="{4C0EF4CD-FA3B-7671-B544-1CF7D7234319}"/>
              </a:ext>
            </a:extLst>
          </p:cNvPr>
          <p:cNvSpPr txBox="1">
            <a:spLocks/>
          </p:cNvSpPr>
          <p:nvPr/>
        </p:nvSpPr>
        <p:spPr>
          <a:xfrm>
            <a:off x="4544064" y="4238320"/>
            <a:ext cx="2872892" cy="9606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900" dirty="0">
                <a:latin typeface="Poppins SemiBold" panose="00000700000000000000" pitchFamily="2" charset="0"/>
                <a:ea typeface="Times New Roman" panose="02020603050405020304" pitchFamily="18" charset="0"/>
                <a:cs typeface="Poppins SemiBold" panose="00000700000000000000" pitchFamily="2" charset="0"/>
              </a:rPr>
              <a:t>Klänge von Enceladus: Die Sonde „Cassini-Huygens“ der NASA, ESA und ASI hat auf dem eisigen Saturnmond Enceladus eine Atmosphäre entdeckt. (c) esa.int</a:t>
            </a:r>
          </a:p>
        </p:txBody>
      </p:sp>
      <p:pic>
        <p:nvPicPr>
          <p:cNvPr id="25" name="dawn_in_space">
            <a:hlinkClick r:id="" action="ppaction://media"/>
            <a:extLst>
              <a:ext uri="{FF2B5EF4-FFF2-40B4-BE49-F238E27FC236}">
                <a16:creationId xmlns:a16="http://schemas.microsoft.com/office/drawing/2014/main" id="{C354F284-0DAC-AED3-CEA9-54DCFEF0F29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64117" y="5214466"/>
            <a:ext cx="487362" cy="487362"/>
          </a:xfrm>
          <a:prstGeom prst="rect">
            <a:avLst/>
          </a:prstGeom>
        </p:spPr>
      </p:pic>
      <p:sp>
        <p:nvSpPr>
          <p:cNvPr id="26" name="Subtitle 2">
            <a:extLst>
              <a:ext uri="{FF2B5EF4-FFF2-40B4-BE49-F238E27FC236}">
                <a16:creationId xmlns:a16="http://schemas.microsoft.com/office/drawing/2014/main" id="{8A9A5503-80E7-BA34-D9A2-C6830C7A9357}"/>
              </a:ext>
            </a:extLst>
          </p:cNvPr>
          <p:cNvSpPr txBox="1">
            <a:spLocks/>
          </p:cNvSpPr>
          <p:nvPr/>
        </p:nvSpPr>
        <p:spPr>
          <a:xfrm>
            <a:off x="1263862" y="5347454"/>
            <a:ext cx="2872892" cy="9606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900" dirty="0">
                <a:latin typeface="Poppins SemiBold" panose="00000700000000000000" pitchFamily="2" charset="0"/>
                <a:ea typeface="Times New Roman" panose="02020603050405020304" pitchFamily="18" charset="0"/>
                <a:cs typeface="Poppins SemiBold" panose="00000700000000000000" pitchFamily="2" charset="0"/>
              </a:rPr>
              <a:t>Morgendämmerung im Weltraum: Signale des „Morgengesangs“ wurden vom WBD-Instrument (Wide Band Data) des ESA-Clusters erfasst (c) esa.int</a:t>
            </a:r>
          </a:p>
        </p:txBody>
      </p:sp>
    </p:spTree>
    <p:extLst>
      <p:ext uri="{BB962C8B-B14F-4D97-AF65-F5344CB8AC3E}">
        <p14:creationId xmlns:p14="http://schemas.microsoft.com/office/powerpoint/2010/main" val="42353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00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3"/>
                </p:tgtEl>
              </p:cMediaNode>
            </p:audio>
            <p:audio>
              <p:cMediaNode vol="80000">
                <p:cTn id="12"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E90F0-AAE6-A81A-DFC4-B4D792321E8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D93763-CF28-5D51-881E-4D0B06F9175E}"/>
              </a:ext>
            </a:extLst>
          </p:cNvPr>
          <p:cNvSpPr>
            <a:spLocks noGrp="1"/>
          </p:cNvSpPr>
          <p:nvPr>
            <p:ph type="subTitle" idx="1"/>
          </p:nvPr>
        </p:nvSpPr>
        <p:spPr>
          <a:xfrm>
            <a:off x="132775" y="1816273"/>
            <a:ext cx="10375900" cy="4195059"/>
          </a:xfrm>
        </p:spPr>
        <p:txBody>
          <a:bodyPr>
            <a:normAutofit/>
          </a:bodyPr>
          <a:lstStyle/>
          <a:p>
            <a:pPr algn="l"/>
            <a:r>
              <a:rPr lang="en-US" sz="2000" b="1" dirty="0" err="1">
                <a:effectLst/>
                <a:latin typeface="Poppins Light" panose="00000400000000000000" pitchFamily="2" charset="0"/>
                <a:ea typeface="Times New Roman" panose="02020603050405020304" pitchFamily="18" charset="0"/>
                <a:cs typeface="Poppins Light" panose="00000400000000000000" pitchFamily="2" charset="0"/>
              </a:rPr>
              <a:t>PhotoVoice</a:t>
            </a:r>
            <a:r>
              <a:rPr lang="en-US" sz="2000" b="1" dirty="0">
                <a:effectLst/>
                <a:latin typeface="Poppins Light" panose="00000400000000000000" pitchFamily="2" charset="0"/>
                <a:ea typeface="Times New Roman" panose="02020603050405020304" pitchFamily="18" charset="0"/>
                <a:cs typeface="Poppins Light" panose="00000400000000000000" pitchFamily="2" charset="0"/>
              </a:rPr>
              <a:t> = </a:t>
            </a:r>
            <a:r>
              <a:rPr lang="en-US" sz="2000" b="1" dirty="0" err="1">
                <a:latin typeface="Poppins Light" panose="00000400000000000000" pitchFamily="2" charset="0"/>
                <a:ea typeface="Times New Roman" panose="02020603050405020304" pitchFamily="18" charset="0"/>
                <a:cs typeface="Poppins Light" panose="00000400000000000000" pitchFamily="2" charset="0"/>
              </a:rPr>
              <a:t>eine</a:t>
            </a:r>
            <a:r>
              <a:rPr lang="en-US" sz="2000" b="1" dirty="0">
                <a:latin typeface="Poppins Light" panose="00000400000000000000" pitchFamily="2" charset="0"/>
                <a:ea typeface="Times New Roman" panose="02020603050405020304" pitchFamily="18" charset="0"/>
                <a:cs typeface="Poppins Light" panose="00000400000000000000" pitchFamily="2" charset="0"/>
              </a:rPr>
              <a:t> qualitative </a:t>
            </a:r>
            <a:r>
              <a:rPr lang="en-US" sz="2000" b="1" dirty="0" err="1">
                <a:latin typeface="Poppins Light" panose="00000400000000000000" pitchFamily="2" charset="0"/>
                <a:ea typeface="Times New Roman" panose="02020603050405020304" pitchFamily="18" charset="0"/>
                <a:cs typeface="Poppins Light" panose="00000400000000000000" pitchFamily="2" charset="0"/>
              </a:rPr>
              <a:t>Forschungsmethode</a:t>
            </a:r>
            <a:endParaRPr lang="en-US" sz="2000" b="1" dirty="0">
              <a:effectLst/>
              <a:latin typeface="Poppins Light" panose="00000400000000000000" pitchFamily="2" charset="0"/>
              <a:ea typeface="Times New Roman" panose="02020603050405020304" pitchFamily="18" charset="0"/>
              <a:cs typeface="Poppins Light" panose="00000400000000000000" pitchFamily="2" charset="0"/>
            </a:endParaRPr>
          </a:p>
        </p:txBody>
      </p:sp>
      <p:pic>
        <p:nvPicPr>
          <p:cNvPr id="2054" name="Picture 4">
            <a:extLst>
              <a:ext uri="{FF2B5EF4-FFF2-40B4-BE49-F238E27FC236}">
                <a16:creationId xmlns:a16="http://schemas.microsoft.com/office/drawing/2014/main" id="{9A2B547A-8BD3-B4DF-4769-A9693726F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9D325585-DEA1-B2E2-70E6-D7B77E4FFB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B82CD4CB-1C5A-2E80-B32C-795DE4B6C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5559A155-6FFC-E44B-D6F6-AF528163E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89FBA424-4692-81A9-210D-0FD870773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8B812865-790B-20B0-B55B-1879201DABD9}"/>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E0BB0E5F-BA35-B69F-93B1-36A42BF98C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5E4B3027-FBC6-EC92-E4F3-3D4EC03CA78F}"/>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70708751-69CD-F0CA-7B5C-18DF1A0FCCCF}"/>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C7744CEB-25A3-A2F3-E499-B0BA14033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706DB6E6-2743-0890-FDD0-0BE252CC952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A4AECEF2-3E85-53C7-D93E-A371ACB434C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92006650-F08F-E41B-16A6-EA2D31F7951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DB26A399-8944-4397-5BFC-F0724034FC4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9BFC7842-8023-E5EF-80EB-537A33C0616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8F7B60AA-5213-BDB5-523B-037212FDFF2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E3A85FC0-E6D2-9368-7055-2A01D54409B2}"/>
              </a:ext>
            </a:extLst>
          </p:cNvPr>
          <p:cNvSpPr>
            <a:spLocks noGrp="1"/>
          </p:cNvSpPr>
          <p:nvPr>
            <p:ph type="ctrTitle"/>
          </p:nvPr>
        </p:nvSpPr>
        <p:spPr>
          <a:xfrm>
            <a:off x="132775" y="296567"/>
            <a:ext cx="9144000" cy="911293"/>
          </a:xfrm>
        </p:spPr>
        <p:txBody>
          <a:bodyPr>
            <a:noAutofit/>
          </a:bodyPr>
          <a:lstStyle/>
          <a:p>
            <a:pPr algn="l"/>
            <a:r>
              <a:rPr lang="de-DE" sz="2800" b="1" dirty="0">
                <a:solidFill>
                  <a:srgbClr val="F16F90"/>
                </a:solidFill>
                <a:effectLst/>
                <a:latin typeface="Poppins SemiBold" panose="00000700000000000000" pitchFamily="2" charset="0"/>
                <a:ea typeface="Times New Roman" panose="02020603050405020304" pitchFamily="18" charset="0"/>
                <a:cs typeface="Poppins SemiBold" panose="00000700000000000000" pitchFamily="2" charset="0"/>
              </a:rPr>
              <a:t>Eine kreative und wissenschaftliche Aufgabe</a:t>
            </a:r>
            <a:endParaRPr lang="en-US" sz="28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
        <p:nvSpPr>
          <p:cNvPr id="21" name="Title 1">
            <a:extLst>
              <a:ext uri="{FF2B5EF4-FFF2-40B4-BE49-F238E27FC236}">
                <a16:creationId xmlns:a16="http://schemas.microsoft.com/office/drawing/2014/main" id="{DFF0E031-3498-41AD-B244-935D4E3E0EC7}"/>
              </a:ext>
            </a:extLst>
          </p:cNvPr>
          <p:cNvSpPr txBox="1">
            <a:spLocks/>
          </p:cNvSpPr>
          <p:nvPr/>
        </p:nvSpPr>
        <p:spPr>
          <a:xfrm>
            <a:off x="297341" y="2337103"/>
            <a:ext cx="9144000" cy="911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Was </a:t>
            </a:r>
            <a:r>
              <a:rPr lang="en-US" sz="28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würdest</a:t>
            </a:r>
            <a:r>
              <a:rPr lang="en-US"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du </a:t>
            </a:r>
            <a:r>
              <a:rPr lang="en-US" sz="28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mitnehmen</a:t>
            </a:r>
            <a:r>
              <a:rPr lang="en-US"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t>
            </a:r>
            <a:br>
              <a:rPr lang="en-US"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br>
            <a:r>
              <a:rPr lang="en-US"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Was </a:t>
            </a:r>
            <a:r>
              <a:rPr lang="en-US" sz="28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würdest</a:t>
            </a:r>
            <a:r>
              <a:rPr lang="en-US"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du am </a:t>
            </a:r>
            <a:r>
              <a:rPr lang="en-US" sz="28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meisten</a:t>
            </a:r>
            <a:r>
              <a:rPr lang="en-US"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sz="28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vermissen</a:t>
            </a:r>
            <a:r>
              <a:rPr lang="en-US"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endParaRPr lang="en-US" sz="2800" dirty="0">
              <a:latin typeface="Poppins SemiBold" panose="00000700000000000000" pitchFamily="2" charset="0"/>
              <a:ea typeface="Times New Roman" panose="02020603050405020304" pitchFamily="18" charset="0"/>
              <a:cs typeface="Poppins SemiBold" panose="00000700000000000000" pitchFamily="2" charset="0"/>
            </a:endParaRPr>
          </a:p>
        </p:txBody>
      </p:sp>
      <p:sp>
        <p:nvSpPr>
          <p:cNvPr id="24" name="TextBox 23">
            <a:extLst>
              <a:ext uri="{FF2B5EF4-FFF2-40B4-BE49-F238E27FC236}">
                <a16:creationId xmlns:a16="http://schemas.microsoft.com/office/drawing/2014/main" id="{4F2A5806-C826-2B84-F1DB-FD8C50B1E736}"/>
              </a:ext>
            </a:extLst>
          </p:cNvPr>
          <p:cNvSpPr txBox="1"/>
          <p:nvPr/>
        </p:nvSpPr>
        <p:spPr>
          <a:xfrm>
            <a:off x="387685" y="3609605"/>
            <a:ext cx="9749366" cy="1754326"/>
          </a:xfrm>
          <a:prstGeom prst="rect">
            <a:avLst/>
          </a:prstGeom>
          <a:noFill/>
        </p:spPr>
        <p:txBody>
          <a:bodyPr wrap="square">
            <a:spAutoFit/>
          </a:bodyPr>
          <a:lstStyle/>
          <a:p>
            <a:r>
              <a:rPr lang="en-US" dirty="0">
                <a:latin typeface="Poppins Light" panose="00000400000000000000" pitchFamily="2" charset="0"/>
                <a:cs typeface="Poppins Light" panose="00000400000000000000" pitchFamily="2" charset="0"/>
              </a:rPr>
              <a:t>Die Schüler*</a:t>
            </a:r>
            <a:r>
              <a:rPr lang="en-US" dirty="0" err="1">
                <a:latin typeface="Poppins Light" panose="00000400000000000000" pitchFamily="2" charset="0"/>
                <a:cs typeface="Poppins Light" panose="00000400000000000000" pitchFamily="2" charset="0"/>
              </a:rPr>
              <a:t>innen</a:t>
            </a:r>
            <a:r>
              <a:rPr lang="en-US" dirty="0">
                <a:latin typeface="Poppins Light" panose="00000400000000000000" pitchFamily="2" charset="0"/>
                <a:cs typeface="Poppins Light" panose="00000400000000000000" pitchFamily="2" charset="0"/>
              </a:rPr>
              <a:t> </a:t>
            </a:r>
            <a:r>
              <a:rPr lang="en-US" dirty="0" err="1">
                <a:latin typeface="Poppins Light" panose="00000400000000000000" pitchFamily="2" charset="0"/>
                <a:cs typeface="Poppins Light" panose="00000400000000000000" pitchFamily="2" charset="0"/>
              </a:rPr>
              <a:t>übernehmen</a:t>
            </a:r>
            <a:r>
              <a:rPr lang="en-US" dirty="0">
                <a:latin typeface="Poppins Light" panose="00000400000000000000" pitchFamily="2" charset="0"/>
                <a:cs typeface="Poppins Light" panose="00000400000000000000" pitchFamily="2" charset="0"/>
              </a:rPr>
              <a:t> </a:t>
            </a:r>
            <a:r>
              <a:rPr lang="en-US" dirty="0" err="1">
                <a:latin typeface="Poppins Light" panose="00000400000000000000" pitchFamily="2" charset="0"/>
                <a:cs typeface="Poppins Light" panose="00000400000000000000" pitchFamily="2" charset="0"/>
              </a:rPr>
              <a:t>folgende</a:t>
            </a:r>
            <a:r>
              <a:rPr lang="en-US" dirty="0">
                <a:latin typeface="Poppins Light" panose="00000400000000000000" pitchFamily="2" charset="0"/>
                <a:cs typeface="Poppins Light" panose="00000400000000000000" pitchFamily="2" charset="0"/>
              </a:rPr>
              <a:t> Rollen: </a:t>
            </a:r>
          </a:p>
          <a:p>
            <a:pPr marL="285750" indent="-285750">
              <a:buFont typeface="Arial" panose="020B0604020202020204" pitchFamily="34" charset="0"/>
              <a:buChar char="•"/>
            </a:pPr>
            <a:r>
              <a:rPr lang="en-US" dirty="0">
                <a:latin typeface="Poppins Light" panose="00000400000000000000" pitchFamily="2" charset="0"/>
                <a:cs typeface="Poppins Light" panose="00000400000000000000" pitchFamily="2" charset="0"/>
              </a:rPr>
              <a:t>Beobachter*</a:t>
            </a:r>
            <a:r>
              <a:rPr lang="en-US" dirty="0" err="1">
                <a:latin typeface="Poppins Light" panose="00000400000000000000" pitchFamily="2" charset="0"/>
                <a:cs typeface="Poppins Light" panose="00000400000000000000" pitchFamily="2" charset="0"/>
              </a:rPr>
              <a:t>innen</a:t>
            </a:r>
            <a:endParaRPr lang="en-US" dirty="0">
              <a:latin typeface="Poppins Light" panose="00000400000000000000" pitchFamily="2" charset="0"/>
              <a:cs typeface="Poppins Light" panose="00000400000000000000" pitchFamily="2" charset="0"/>
            </a:endParaRPr>
          </a:p>
          <a:p>
            <a:pPr marL="285750" indent="-285750">
              <a:buFont typeface="Arial" panose="020B0604020202020204" pitchFamily="34" charset="0"/>
              <a:buChar char="•"/>
            </a:pPr>
            <a:r>
              <a:rPr lang="en-US" dirty="0">
                <a:latin typeface="Poppins Light" panose="00000400000000000000" pitchFamily="2" charset="0"/>
                <a:cs typeface="Poppins Light" panose="00000400000000000000" pitchFamily="2" charset="0"/>
              </a:rPr>
              <a:t>Forscher*</a:t>
            </a:r>
            <a:r>
              <a:rPr lang="en-US" dirty="0" err="1">
                <a:latin typeface="Poppins Light" panose="00000400000000000000" pitchFamily="2" charset="0"/>
                <a:cs typeface="Poppins Light" panose="00000400000000000000" pitchFamily="2" charset="0"/>
              </a:rPr>
              <a:t>innen</a:t>
            </a:r>
            <a:endParaRPr lang="en-US" dirty="0">
              <a:latin typeface="Poppins Light" panose="00000400000000000000" pitchFamily="2" charset="0"/>
              <a:cs typeface="Poppins Light" panose="00000400000000000000" pitchFamily="2" charset="0"/>
            </a:endParaRPr>
          </a:p>
          <a:p>
            <a:pPr marL="285750" indent="-285750">
              <a:buFont typeface="Arial" panose="020B0604020202020204" pitchFamily="34" charset="0"/>
              <a:buChar char="•"/>
            </a:pPr>
            <a:r>
              <a:rPr lang="en-US" dirty="0" err="1">
                <a:latin typeface="Poppins Light" panose="00000400000000000000" pitchFamily="2" charset="0"/>
                <a:cs typeface="Poppins Light" panose="00000400000000000000" pitchFamily="2" charset="0"/>
              </a:rPr>
              <a:t>Entscheidungsträger</a:t>
            </a:r>
            <a:r>
              <a:rPr lang="en-US" dirty="0">
                <a:latin typeface="Poppins Light" panose="00000400000000000000" pitchFamily="2" charset="0"/>
                <a:cs typeface="Poppins Light" panose="00000400000000000000" pitchFamily="2" charset="0"/>
              </a:rPr>
              <a:t>*</a:t>
            </a:r>
            <a:r>
              <a:rPr lang="en-US" dirty="0" err="1">
                <a:latin typeface="Poppins Light" panose="00000400000000000000" pitchFamily="2" charset="0"/>
                <a:cs typeface="Poppins Light" panose="00000400000000000000" pitchFamily="2" charset="0"/>
              </a:rPr>
              <a:t>innen</a:t>
            </a:r>
            <a:endParaRPr lang="en-US" dirty="0">
              <a:latin typeface="Poppins Light" panose="00000400000000000000" pitchFamily="2" charset="0"/>
              <a:cs typeface="Poppins Light" panose="00000400000000000000" pitchFamily="2" charset="0"/>
            </a:endParaRPr>
          </a:p>
          <a:p>
            <a:endParaRPr lang="en-US" dirty="0">
              <a:latin typeface="Poppins Light" panose="00000400000000000000" pitchFamily="2" charset="0"/>
              <a:cs typeface="Poppins Light" panose="00000400000000000000" pitchFamily="2" charset="0"/>
            </a:endParaRPr>
          </a:p>
          <a:p>
            <a:r>
              <a:rPr lang="en-US" dirty="0">
                <a:latin typeface="Poppins Light" panose="00000400000000000000" pitchFamily="2" charset="0"/>
                <a:cs typeface="Poppins Light" panose="00000400000000000000" pitchFamily="2" charset="0"/>
              </a:rPr>
              <a:t>📌 Wissenschaft </a:t>
            </a:r>
            <a:r>
              <a:rPr lang="en-US" dirty="0" err="1">
                <a:latin typeface="Poppins Light" panose="00000400000000000000" pitchFamily="2" charset="0"/>
                <a:cs typeface="Poppins Light" panose="00000400000000000000" pitchFamily="2" charset="0"/>
              </a:rPr>
              <a:t>beginnt</a:t>
            </a:r>
            <a:r>
              <a:rPr lang="en-US" dirty="0">
                <a:latin typeface="Poppins Light" panose="00000400000000000000" pitchFamily="2" charset="0"/>
                <a:cs typeface="Poppins Light" panose="00000400000000000000" pitchFamily="2" charset="0"/>
              </a:rPr>
              <a:t> </a:t>
            </a:r>
            <a:r>
              <a:rPr lang="en-US" dirty="0" err="1">
                <a:latin typeface="Poppins Light" panose="00000400000000000000" pitchFamily="2" charset="0"/>
                <a:cs typeface="Poppins Light" panose="00000400000000000000" pitchFamily="2" charset="0"/>
              </a:rPr>
              <a:t>mit</a:t>
            </a:r>
            <a:r>
              <a:rPr lang="en-US" dirty="0">
                <a:latin typeface="Poppins Light" panose="00000400000000000000" pitchFamily="2" charset="0"/>
                <a:cs typeface="Poppins Light" panose="00000400000000000000" pitchFamily="2" charset="0"/>
              </a:rPr>
              <a:t> </a:t>
            </a:r>
            <a:r>
              <a:rPr lang="en-US" dirty="0" err="1">
                <a:latin typeface="Poppins Light" panose="00000400000000000000" pitchFamily="2" charset="0"/>
                <a:cs typeface="Poppins Light" panose="00000400000000000000" pitchFamily="2" charset="0"/>
              </a:rPr>
              <a:t>Neugier</a:t>
            </a:r>
            <a:r>
              <a:rPr lang="en-US" dirty="0">
                <a:latin typeface="Poppins Light" panose="00000400000000000000" pitchFamily="2" charset="0"/>
                <a:cs typeface="Poppins Light" panose="00000400000000000000" pitchFamily="2" charset="0"/>
              </a:rPr>
              <a:t> und </a:t>
            </a:r>
            <a:r>
              <a:rPr lang="en-US" dirty="0" err="1">
                <a:latin typeface="Poppins Light" panose="00000400000000000000" pitchFamily="2" charset="0"/>
                <a:cs typeface="Poppins Light" panose="00000400000000000000" pitchFamily="2" charset="0"/>
              </a:rPr>
              <a:t>Fragen</a:t>
            </a:r>
            <a:endParaRPr lang="en-US" dirty="0">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174418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97162-E354-AA86-3A25-DDB2220E434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7436079-CA4D-D215-8D2E-76940C628357}"/>
              </a:ext>
            </a:extLst>
          </p:cNvPr>
          <p:cNvSpPr>
            <a:spLocks noGrp="1"/>
          </p:cNvSpPr>
          <p:nvPr>
            <p:ph type="subTitle" idx="1"/>
          </p:nvPr>
        </p:nvSpPr>
        <p:spPr>
          <a:xfrm>
            <a:off x="132775" y="1577829"/>
            <a:ext cx="10375900" cy="4433503"/>
          </a:xfrm>
        </p:spPr>
        <p:txBody>
          <a:bodyPr>
            <a:normAutofit/>
          </a:bodyPr>
          <a:lstStyle/>
          <a:p>
            <a:pPr algn="l"/>
            <a:r>
              <a:rPr lang="de-DE" sz="1050" b="1" i="1" dirty="0">
                <a:latin typeface="Poppins Light" panose="00000400000000000000" pitchFamily="2" charset="0"/>
                <a:cs typeface="Poppins Light" panose="00000400000000000000" pitchFamily="2" charset="0"/>
              </a:rPr>
              <a:t>Christina Koch, Missionsspezialistin der Artemis-II-Mission, erklärte:</a:t>
            </a:r>
          </a:p>
          <a:p>
            <a:pPr algn="l"/>
            <a:r>
              <a:rPr lang="de-DE" sz="1050" i="1" dirty="0">
                <a:latin typeface="Poppins Light" panose="00000400000000000000" pitchFamily="2" charset="0"/>
                <a:cs typeface="Poppins Light" panose="00000400000000000000" pitchFamily="2" charset="0"/>
              </a:rPr>
              <a:t>Der „</a:t>
            </a:r>
            <a:r>
              <a:rPr lang="de-DE" sz="1050" i="1" dirty="0" err="1">
                <a:latin typeface="Poppins Light" panose="00000400000000000000" pitchFamily="2" charset="0"/>
                <a:cs typeface="Poppins Light" panose="00000400000000000000" pitchFamily="2" charset="0"/>
              </a:rPr>
              <a:t>Overview</a:t>
            </a:r>
            <a:r>
              <a:rPr lang="de-DE" sz="1050" i="1" dirty="0">
                <a:latin typeface="Poppins Light" panose="00000400000000000000" pitchFamily="2" charset="0"/>
                <a:cs typeface="Poppins Light" panose="00000400000000000000" pitchFamily="2" charset="0"/>
              </a:rPr>
              <a:t>-Effekt“ tritt ein, wenn man durch die Kuppel blickt und die Erde vor dem Hintergrund des gesamten Universums sieht. Man sieht die dünne blaue Linie der Atmosphäre, und wenn man sich auf der dunklen Seite der Erde befindet, sieht man tatsächlich diese sehr dünne grüne Linie, die anzeigt, wo sich die Atmosphäre befindet. Man wird sich bewusst, dass jeder einzelne Mensch, den man kennt, innerhalb dieser grünen Linie lebt und dass alles außerhalb dieser Linie völlig unwirtlich ist. Man sieht keine Grenzen, keine religiösen Trennlinien, keine politischen Grenzen. Man sieht nur die Erde und erkennt, dass wir uns viel ähnlicher sind, als wir uns unterscheiden. Übersetzt mit DeepL.com (kostenlose Version)</a:t>
            </a:r>
            <a:endParaRPr lang="en-US" sz="1050" i="1" dirty="0">
              <a:latin typeface="Poppins Light" panose="00000400000000000000" pitchFamily="2" charset="0"/>
              <a:cs typeface="Poppins Light" panose="00000400000000000000" pitchFamily="2" charset="0"/>
            </a:endParaRPr>
          </a:p>
          <a:p>
            <a:pPr algn="l"/>
            <a:r>
              <a:rPr lang="en-US" sz="1400" b="1" dirty="0">
                <a:latin typeface="Poppins SemiBold" panose="00000700000000000000" pitchFamily="2" charset="0"/>
                <a:cs typeface="Poppins SemiBold" panose="00000700000000000000" pitchFamily="2" charset="0"/>
              </a:rPr>
              <a:t>Der “Overview-</a:t>
            </a:r>
            <a:r>
              <a:rPr lang="en-US" sz="1400" b="1" dirty="0" err="1">
                <a:latin typeface="Poppins SemiBold" panose="00000700000000000000" pitchFamily="2" charset="0"/>
                <a:cs typeface="Poppins SemiBold" panose="00000700000000000000" pitchFamily="2" charset="0"/>
              </a:rPr>
              <a:t>Effekt</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beschreibt</a:t>
            </a:r>
            <a:r>
              <a:rPr lang="en-US" sz="1400" b="1" dirty="0">
                <a:latin typeface="Poppins SemiBold" panose="00000700000000000000" pitchFamily="2" charset="0"/>
                <a:cs typeface="Poppins SemiBold" panose="00000700000000000000" pitchFamily="2" charset="0"/>
              </a:rPr>
              <a:t> die </a:t>
            </a:r>
            <a:r>
              <a:rPr lang="en-US" sz="1400" b="1" dirty="0" err="1">
                <a:latin typeface="Poppins SemiBold" panose="00000700000000000000" pitchFamily="2" charset="0"/>
                <a:cs typeface="Poppins SemiBold" panose="00000700000000000000" pitchFamily="2" charset="0"/>
              </a:rPr>
              <a:t>kognitive</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Veränderung</a:t>
            </a:r>
            <a:r>
              <a:rPr lang="en-US" sz="1400" b="1" dirty="0">
                <a:latin typeface="Poppins SemiBold" panose="00000700000000000000" pitchFamily="2" charset="0"/>
                <a:cs typeface="Poppins SemiBold" panose="00000700000000000000" pitchFamily="2" charset="0"/>
              </a:rPr>
              <a:t>, die man </a:t>
            </a:r>
            <a:r>
              <a:rPr lang="en-US" sz="1400" b="1" dirty="0" err="1">
                <a:latin typeface="Poppins SemiBold" panose="00000700000000000000" pitchFamily="2" charset="0"/>
                <a:cs typeface="Poppins SemiBold" panose="00000700000000000000" pitchFamily="2" charset="0"/>
              </a:rPr>
              <a:t>erlebt</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wenn</a:t>
            </a:r>
            <a:r>
              <a:rPr lang="en-US" sz="1400" b="1" dirty="0">
                <a:latin typeface="Poppins SemiBold" panose="00000700000000000000" pitchFamily="2" charset="0"/>
                <a:cs typeface="Poppins SemiBold" panose="00000700000000000000" pitchFamily="2" charset="0"/>
              </a:rPr>
              <a:t> man die </a:t>
            </a:r>
            <a:r>
              <a:rPr lang="en-US" sz="1400" b="1" dirty="0" err="1">
                <a:latin typeface="Poppins SemiBold" panose="00000700000000000000" pitchFamily="2" charset="0"/>
                <a:cs typeface="Poppins SemiBold" panose="00000700000000000000" pitchFamily="2" charset="0"/>
              </a:rPr>
              <a:t>Erde</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aus</a:t>
            </a:r>
            <a:r>
              <a:rPr lang="en-US" sz="1400" b="1" dirty="0">
                <a:latin typeface="Poppins SemiBold" panose="00000700000000000000" pitchFamily="2" charset="0"/>
                <a:cs typeface="Poppins SemiBold" panose="00000700000000000000" pitchFamily="2" charset="0"/>
              </a:rPr>
              <a:t> dem Weltraum </a:t>
            </a:r>
            <a:r>
              <a:rPr lang="en-US" sz="1400" b="1" dirty="0" err="1">
                <a:latin typeface="Poppins SemiBold" panose="00000700000000000000" pitchFamily="2" charset="0"/>
                <a:cs typeface="Poppins SemiBold" panose="00000700000000000000" pitchFamily="2" charset="0"/>
              </a:rPr>
              <a:t>betrachtet</a:t>
            </a:r>
            <a:r>
              <a:rPr lang="en-US" sz="1400" b="1" dirty="0">
                <a:latin typeface="Poppins SemiBold" panose="00000700000000000000" pitchFamily="2" charset="0"/>
                <a:cs typeface="Poppins SemiBold" panose="00000700000000000000" pitchFamily="2" charset="0"/>
              </a:rPr>
              <a:t>. </a:t>
            </a:r>
          </a:p>
          <a:p>
            <a:pPr algn="l"/>
            <a:r>
              <a:rPr lang="en-US" sz="1400" b="1" dirty="0" err="1">
                <a:latin typeface="Poppins SemiBold" panose="00000700000000000000" pitchFamily="2" charset="0"/>
                <a:cs typeface="Poppins SemiBold" panose="00000700000000000000" pitchFamily="2" charset="0"/>
              </a:rPr>
              <a:t>Führt</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zur</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Ehrfurcht</a:t>
            </a:r>
            <a:r>
              <a:rPr lang="en-US" sz="1400" b="1" dirty="0">
                <a:latin typeface="Poppins SemiBold" panose="00000700000000000000" pitchFamily="2" charset="0"/>
                <a:cs typeface="Poppins SemiBold" panose="00000700000000000000" pitchFamily="2" charset="0"/>
              </a:rPr>
              <a:t> und </a:t>
            </a:r>
            <a:r>
              <a:rPr lang="en-US" sz="1400" b="1" dirty="0" err="1">
                <a:latin typeface="Poppins SemiBold" panose="00000700000000000000" pitchFamily="2" charset="0"/>
                <a:cs typeface="Poppins SemiBold" panose="00000700000000000000" pitchFamily="2" charset="0"/>
              </a:rPr>
              <a:t>einem</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Gefühl</a:t>
            </a:r>
            <a:r>
              <a:rPr lang="en-US" sz="1400" b="1" dirty="0">
                <a:latin typeface="Poppins SemiBold" panose="00000700000000000000" pitchFamily="2" charset="0"/>
                <a:cs typeface="Poppins SemiBold" panose="00000700000000000000" pitchFamily="2" charset="0"/>
              </a:rPr>
              <a:t> der </a:t>
            </a:r>
            <a:r>
              <a:rPr lang="en-US" sz="1400" b="1" dirty="0" err="1">
                <a:latin typeface="Poppins SemiBold" panose="00000700000000000000" pitchFamily="2" charset="0"/>
                <a:cs typeface="Poppins SemiBold" panose="00000700000000000000" pitchFamily="2" charset="0"/>
              </a:rPr>
              <a:t>Verbundenheit</a:t>
            </a:r>
            <a:r>
              <a:rPr lang="en-US" sz="1400" b="1" dirty="0">
                <a:latin typeface="Poppins SemiBold" panose="00000700000000000000" pitchFamily="2" charset="0"/>
                <a:cs typeface="Poppins SemiBold" panose="00000700000000000000" pitchFamily="2" charset="0"/>
              </a:rPr>
              <a:t>. </a:t>
            </a:r>
          </a:p>
          <a:p>
            <a:pPr algn="l"/>
            <a:endParaRPr lang="en-US" sz="1400" b="1" dirty="0">
              <a:latin typeface="Poppins SemiBold" panose="00000700000000000000" pitchFamily="2" charset="0"/>
              <a:cs typeface="Poppins SemiBold" panose="00000700000000000000" pitchFamily="2" charset="0"/>
            </a:endParaRPr>
          </a:p>
          <a:p>
            <a:pPr algn="l"/>
            <a:r>
              <a:rPr lang="en-US" sz="1400" b="1" dirty="0">
                <a:latin typeface="Poppins SemiBold" panose="00000700000000000000" pitchFamily="2" charset="0"/>
                <a:cs typeface="Poppins SemiBold" panose="00000700000000000000" pitchFamily="2" charset="0"/>
              </a:rPr>
              <a:t>Astronaut*</a:t>
            </a:r>
            <a:r>
              <a:rPr lang="en-US" sz="1400" b="1" dirty="0" err="1">
                <a:latin typeface="Poppins SemiBold" panose="00000700000000000000" pitchFamily="2" charset="0"/>
                <a:cs typeface="Poppins SemiBold" panose="00000700000000000000" pitchFamily="2" charset="0"/>
              </a:rPr>
              <a:t>innen</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berichten</a:t>
            </a:r>
            <a:r>
              <a:rPr lang="en-US" sz="1400" b="1" dirty="0">
                <a:latin typeface="Poppins SemiBold" panose="00000700000000000000" pitchFamily="2" charset="0"/>
                <a:cs typeface="Poppins SemiBold" panose="00000700000000000000" pitchFamily="2" charset="0"/>
              </a:rPr>
              <a:t>: </a:t>
            </a:r>
          </a:p>
          <a:p>
            <a:pPr marL="285750" indent="-285750" algn="l">
              <a:buFontTx/>
              <a:buChar char="-"/>
            </a:pPr>
            <a:r>
              <a:rPr lang="en-US" sz="1400" b="1" dirty="0">
                <a:latin typeface="Poppins SemiBold" panose="00000700000000000000" pitchFamily="2" charset="0"/>
                <a:cs typeface="Poppins SemiBold" panose="00000700000000000000" pitchFamily="2" charset="0"/>
              </a:rPr>
              <a:t>Man </a:t>
            </a:r>
            <a:r>
              <a:rPr lang="en-US" sz="1400" b="1" dirty="0" err="1">
                <a:latin typeface="Poppins SemiBold" panose="00000700000000000000" pitchFamily="2" charset="0"/>
                <a:cs typeface="Poppins SemiBold" panose="00000700000000000000" pitchFamily="2" charset="0"/>
              </a:rPr>
              <a:t>kann</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keine</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Grenzen</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erkennen</a:t>
            </a:r>
            <a:endParaRPr lang="en-US" sz="1400" b="1" dirty="0">
              <a:latin typeface="Poppins SemiBold" panose="00000700000000000000" pitchFamily="2" charset="0"/>
              <a:cs typeface="Poppins SemiBold" panose="00000700000000000000" pitchFamily="2" charset="0"/>
            </a:endParaRPr>
          </a:p>
          <a:p>
            <a:pPr marL="285750" indent="-285750" algn="l">
              <a:buFontTx/>
              <a:buChar char="-"/>
            </a:pPr>
            <a:r>
              <a:rPr lang="en-US" sz="1400" b="1" dirty="0" err="1">
                <a:latin typeface="Poppins SemiBold" panose="00000700000000000000" pitchFamily="2" charset="0"/>
                <a:cs typeface="Poppins SemiBold" panose="00000700000000000000" pitchFamily="2" charset="0"/>
              </a:rPr>
              <a:t>Stärkeres</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Gefühl</a:t>
            </a:r>
            <a:r>
              <a:rPr lang="en-US" sz="1400" b="1" dirty="0">
                <a:latin typeface="Poppins SemiBold" panose="00000700000000000000" pitchFamily="2" charset="0"/>
                <a:cs typeface="Poppins SemiBold" panose="00000700000000000000" pitchFamily="2" charset="0"/>
              </a:rPr>
              <a:t> der </a:t>
            </a:r>
            <a:r>
              <a:rPr lang="en-US" sz="1400" b="1" dirty="0" err="1">
                <a:latin typeface="Poppins SemiBold" panose="00000700000000000000" pitchFamily="2" charset="0"/>
                <a:cs typeface="Poppins SemiBold" panose="00000700000000000000" pitchFamily="2" charset="0"/>
              </a:rPr>
              <a:t>Verbundenheit</a:t>
            </a:r>
            <a:endParaRPr lang="en-US" sz="1400" b="1" dirty="0">
              <a:latin typeface="Poppins SemiBold" panose="00000700000000000000" pitchFamily="2" charset="0"/>
              <a:cs typeface="Poppins SemiBold" panose="00000700000000000000" pitchFamily="2" charset="0"/>
            </a:endParaRPr>
          </a:p>
          <a:p>
            <a:pPr marL="285750" indent="-285750" algn="l">
              <a:buFontTx/>
              <a:buChar char="-"/>
            </a:pPr>
            <a:r>
              <a:rPr lang="en-US" sz="1400" b="1" dirty="0" err="1">
                <a:latin typeface="Poppins SemiBold" panose="00000700000000000000" pitchFamily="2" charset="0"/>
                <a:cs typeface="Poppins SemiBold" panose="00000700000000000000" pitchFamily="2" charset="0"/>
              </a:rPr>
              <a:t>Emotionale</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Wandlung</a:t>
            </a:r>
            <a:endParaRPr lang="en-US" sz="1400" b="1" dirty="0">
              <a:latin typeface="Poppins SemiBold" panose="00000700000000000000" pitchFamily="2" charset="0"/>
              <a:cs typeface="Poppins SemiBold" panose="00000700000000000000" pitchFamily="2" charset="0"/>
            </a:endParaRPr>
          </a:p>
          <a:p>
            <a:pPr algn="l"/>
            <a:endParaRPr lang="en-US" sz="1400" b="1" dirty="0">
              <a:latin typeface="Poppins SemiBold" panose="00000700000000000000" pitchFamily="2" charset="0"/>
              <a:cs typeface="Poppins SemiBold" panose="00000700000000000000" pitchFamily="2" charset="0"/>
            </a:endParaRPr>
          </a:p>
          <a:p>
            <a:pPr algn="l"/>
            <a:r>
              <a:rPr lang="en-US" sz="1400" b="1" dirty="0">
                <a:latin typeface="Poppins SemiBold" panose="00000700000000000000" pitchFamily="2" charset="0"/>
                <a:cs typeface="Poppins SemiBold" panose="00000700000000000000" pitchFamily="2" charset="0"/>
              </a:rPr>
              <a:t>Die Schüler*</a:t>
            </a:r>
            <a:r>
              <a:rPr lang="en-US" sz="1400" b="1" dirty="0" err="1">
                <a:latin typeface="Poppins SemiBold" panose="00000700000000000000" pitchFamily="2" charset="0"/>
                <a:cs typeface="Poppins SemiBold" panose="00000700000000000000" pitchFamily="2" charset="0"/>
              </a:rPr>
              <a:t>innen</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simulieren</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diese</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Perspektive</a:t>
            </a:r>
            <a:r>
              <a:rPr lang="en-US" sz="1400" b="1" dirty="0">
                <a:latin typeface="Poppins SemiBold" panose="00000700000000000000" pitchFamily="2" charset="0"/>
                <a:cs typeface="Poppins SemiBold" panose="00000700000000000000" pitchFamily="2" charset="0"/>
              </a:rPr>
              <a:t> → Experiment </a:t>
            </a:r>
            <a:r>
              <a:rPr lang="en-US" sz="1400" b="1" dirty="0" err="1">
                <a:latin typeface="Poppins SemiBold" panose="00000700000000000000" pitchFamily="2" charset="0"/>
                <a:cs typeface="Poppins SemiBold" panose="00000700000000000000" pitchFamily="2" charset="0"/>
              </a:rPr>
              <a:t>zur</a:t>
            </a:r>
            <a:r>
              <a:rPr lang="en-US" sz="1400" b="1" dirty="0">
                <a:latin typeface="Poppins SemiBold" panose="00000700000000000000" pitchFamily="2" charset="0"/>
                <a:cs typeface="Poppins SemiBold" panose="00000700000000000000" pitchFamily="2" charset="0"/>
              </a:rPr>
              <a:t> </a:t>
            </a:r>
            <a:r>
              <a:rPr lang="en-US" sz="1400" b="1" dirty="0" err="1">
                <a:latin typeface="Poppins SemiBold" panose="00000700000000000000" pitchFamily="2" charset="0"/>
                <a:cs typeface="Poppins SemiBold" panose="00000700000000000000" pitchFamily="2" charset="0"/>
              </a:rPr>
              <a:t>Perspektivverschiebung</a:t>
            </a:r>
            <a:endParaRPr lang="en-US" sz="1400" b="1" dirty="0">
              <a:latin typeface="Poppins SemiBold" panose="00000700000000000000" pitchFamily="2" charset="0"/>
              <a:cs typeface="Poppins SemiBold" panose="00000700000000000000" pitchFamily="2" charset="0"/>
            </a:endParaRPr>
          </a:p>
          <a:p>
            <a:pPr algn="l"/>
            <a:r>
              <a:rPr lang="en-US" sz="800" b="1" dirty="0">
                <a:latin typeface="Poppins Light" panose="00000400000000000000" pitchFamily="2" charset="0"/>
                <a:cs typeface="Poppins Light" panose="00000400000000000000" pitchFamily="2" charset="0"/>
              </a:rPr>
              <a:t>Quelle</a:t>
            </a:r>
            <a:r>
              <a:rPr lang="en-US" sz="800" dirty="0">
                <a:latin typeface="Poppins Light" panose="00000400000000000000" pitchFamily="2" charset="0"/>
                <a:cs typeface="Poppins Light" panose="00000400000000000000" pitchFamily="2" charset="0"/>
              </a:rPr>
              <a:t>: https://www.nasa.gov/centers-and-facilities/johnson/the-overview-effect-astronaut-perspectives-from-25-years-in-low-earth-orbit/</a:t>
            </a:r>
          </a:p>
          <a:p>
            <a:pPr algn="l">
              <a:buNone/>
            </a:pPr>
            <a:endParaRPr lang="en-US" sz="1800" b="1" dirty="0">
              <a:effectLst/>
              <a:latin typeface="Poppins Light" panose="00000400000000000000" pitchFamily="2" charset="0"/>
              <a:ea typeface="Times New Roman" panose="02020603050405020304" pitchFamily="18" charset="0"/>
              <a:cs typeface="Poppins Light" panose="00000400000000000000" pitchFamily="2" charset="0"/>
            </a:endParaRPr>
          </a:p>
          <a:p>
            <a:pPr algn="l">
              <a:buNone/>
            </a:pPr>
            <a:endParaRPr lang="en-US" sz="1800" b="1" dirty="0">
              <a:latin typeface="Poppins Light" panose="00000400000000000000" pitchFamily="2" charset="0"/>
              <a:ea typeface="Times New Roman" panose="02020603050405020304" pitchFamily="18" charset="0"/>
              <a:cs typeface="Poppins Light" panose="00000400000000000000" pitchFamily="2" charset="0"/>
            </a:endParaRPr>
          </a:p>
          <a:p>
            <a:pPr algn="l">
              <a:buNone/>
            </a:pPr>
            <a:endParaRPr lang="en-US" sz="1800" b="1" dirty="0">
              <a:effectLst/>
              <a:latin typeface="Poppins Light" panose="00000400000000000000" pitchFamily="2" charset="0"/>
              <a:ea typeface="Times New Roman" panose="02020603050405020304" pitchFamily="18" charset="0"/>
              <a:cs typeface="Poppins Light" panose="00000400000000000000" pitchFamily="2" charset="0"/>
            </a:endParaRPr>
          </a:p>
          <a:p>
            <a:pPr algn="l">
              <a:buNone/>
            </a:pPr>
            <a:endParaRPr lang="en-US" sz="2000" dirty="0">
              <a:effectLst/>
              <a:latin typeface="Poppins Light" panose="00000400000000000000" pitchFamily="2" charset="0"/>
              <a:ea typeface="Times New Roman" panose="02020603050405020304" pitchFamily="18" charset="0"/>
              <a:cs typeface="Poppins Light" panose="00000400000000000000" pitchFamily="2" charset="0"/>
            </a:endParaRPr>
          </a:p>
        </p:txBody>
      </p:sp>
      <p:pic>
        <p:nvPicPr>
          <p:cNvPr id="2054" name="Picture 4">
            <a:extLst>
              <a:ext uri="{FF2B5EF4-FFF2-40B4-BE49-F238E27FC236}">
                <a16:creationId xmlns:a16="http://schemas.microsoft.com/office/drawing/2014/main" id="{F28D546B-31C2-A114-103E-187156177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23B33ED1-9DE1-9FF6-64EA-F62521C5D8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93672AE2-7023-720D-DB1A-F08D1DF51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7C2F65E1-215E-528A-28DE-F9E4606F7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A08AC2D4-8902-FE7A-5E8E-794929302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25A139B8-1912-9AC4-E26F-993707450455}"/>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92AD518E-B4FA-9C6F-DE55-974A2E17B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BD36797B-E4D3-D5C0-B2CC-B3E7168EEAF7}"/>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EB164D90-FB60-218A-B988-57C4560CD12A}"/>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71E32DDA-63BA-A87F-F51E-D7C7349166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A096E235-AB03-0603-4929-7D5E4CFDF72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558BC0B5-5FFC-1F0D-9E54-A5E9BEE6046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92FF8843-9365-5388-3498-A733BBB96DC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0CB83038-AFBB-3FA3-A150-EA3B23DE38B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096E2E68-2D11-0712-71EF-2835F224B6A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3CAC6FD3-770C-50D8-5F94-6BB4398C109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3" name="Title 1">
            <a:extLst>
              <a:ext uri="{FF2B5EF4-FFF2-40B4-BE49-F238E27FC236}">
                <a16:creationId xmlns:a16="http://schemas.microsoft.com/office/drawing/2014/main" id="{29C5663B-3CA7-4E37-6333-41B97A28AAA3}"/>
              </a:ext>
            </a:extLst>
          </p:cNvPr>
          <p:cNvSpPr>
            <a:spLocks noGrp="1"/>
          </p:cNvSpPr>
          <p:nvPr>
            <p:ph type="ctrTitle"/>
          </p:nvPr>
        </p:nvSpPr>
        <p:spPr>
          <a:xfrm>
            <a:off x="132775" y="296567"/>
            <a:ext cx="9144000" cy="911293"/>
          </a:xfrm>
        </p:spPr>
        <p:txBody>
          <a:bodyPr>
            <a:noAutofit/>
          </a:bodyPr>
          <a:lstStyle/>
          <a:p>
            <a:pPr algn="l"/>
            <a:r>
              <a:rPr lang="de-DE"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Der „</a:t>
            </a:r>
            <a:r>
              <a:rPr lang="de-DE" sz="28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Overview-Effect</a:t>
            </a:r>
            <a:r>
              <a:rPr lang="de-DE" sz="28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t>
            </a:r>
            <a:endParaRPr lang="en-US" sz="28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10290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EC2DC-537F-B339-F038-D0CE9B33813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3B897A7-6CB0-0094-8C60-E4627B58DB2E}"/>
              </a:ext>
            </a:extLst>
          </p:cNvPr>
          <p:cNvSpPr>
            <a:spLocks noGrp="1"/>
          </p:cNvSpPr>
          <p:nvPr>
            <p:ph type="subTitle" idx="1"/>
          </p:nvPr>
        </p:nvSpPr>
        <p:spPr>
          <a:xfrm>
            <a:off x="132775" y="1816273"/>
            <a:ext cx="9144000" cy="2798059"/>
          </a:xfrm>
        </p:spPr>
        <p:txBody>
          <a:bodyPr>
            <a:normAutofit/>
          </a:bodyPr>
          <a:lstStyle/>
          <a:p>
            <a:pPr algn="l"/>
            <a:endParaRPr lang="en-US" dirty="0">
              <a:latin typeface="Poppins" panose="00000500000000000000" pitchFamily="2" charset="0"/>
              <a:ea typeface="Times New Roman" panose="02020603050405020304" pitchFamily="18" charset="0"/>
            </a:endParaRPr>
          </a:p>
          <a:p>
            <a:pPr marL="342900" indent="-342900" algn="l">
              <a:buFont typeface="Arial" panose="020B0604020202020204" pitchFamily="34" charset="0"/>
              <a:buChar char="•"/>
            </a:pPr>
            <a:r>
              <a:rPr lang="en-US" dirty="0" err="1">
                <a:latin typeface="Poppins" panose="00000500000000000000" pitchFamily="2" charset="0"/>
                <a:ea typeface="Times New Roman" panose="02020603050405020304" pitchFamily="18" charset="0"/>
              </a:rPr>
              <a:t>Biologische</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Bedürfnisse</a:t>
            </a:r>
            <a:r>
              <a:rPr lang="en-US" dirty="0">
                <a:latin typeface="Poppins" panose="00000500000000000000" pitchFamily="2" charset="0"/>
                <a:ea typeface="Times New Roman" panose="02020603050405020304" pitchFamily="18" charset="0"/>
              </a:rPr>
              <a:t> (Luft, Wasser)</a:t>
            </a:r>
          </a:p>
          <a:p>
            <a:pPr marL="342900" indent="-342900" algn="l">
              <a:buFont typeface="Arial" panose="020B0604020202020204" pitchFamily="34" charset="0"/>
              <a:buChar char="•"/>
            </a:pPr>
            <a:r>
              <a:rPr lang="en-US" dirty="0" err="1">
                <a:latin typeface="Poppins" panose="00000500000000000000" pitchFamily="2" charset="0"/>
                <a:ea typeface="Times New Roman" panose="02020603050405020304" pitchFamily="18" charset="0"/>
              </a:rPr>
              <a:t>Soziale</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Bedürfnisse</a:t>
            </a:r>
            <a:r>
              <a:rPr lang="en-US" dirty="0">
                <a:latin typeface="Poppins" panose="00000500000000000000" pitchFamily="2" charset="0"/>
                <a:ea typeface="Times New Roman" panose="02020603050405020304" pitchFamily="18" charset="0"/>
              </a:rPr>
              <a:t> (Gemeinschaft)</a:t>
            </a:r>
          </a:p>
          <a:p>
            <a:pPr marL="342900" indent="-342900" algn="l">
              <a:buFont typeface="Arial" panose="020B0604020202020204" pitchFamily="34" charset="0"/>
              <a:buChar char="•"/>
            </a:pPr>
            <a:r>
              <a:rPr lang="en-US" dirty="0" err="1">
                <a:latin typeface="Poppins" panose="00000500000000000000" pitchFamily="2" charset="0"/>
                <a:ea typeface="Times New Roman" panose="02020603050405020304" pitchFamily="18" charset="0"/>
              </a:rPr>
              <a:t>Emotionale</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Bedürfnisse</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Zugehörigkeit</a:t>
            </a:r>
            <a:r>
              <a:rPr lang="en-US" dirty="0">
                <a:latin typeface="Poppins" panose="00000500000000000000" pitchFamily="2" charset="0"/>
                <a:ea typeface="Times New Roman" panose="02020603050405020304" pitchFamily="18" charset="0"/>
              </a:rPr>
              <a:t>)</a:t>
            </a:r>
          </a:p>
          <a:p>
            <a:pPr marL="342900" indent="-342900" algn="l">
              <a:buFont typeface="Arial" panose="020B0604020202020204" pitchFamily="34" charset="0"/>
              <a:buChar char="•"/>
            </a:pPr>
            <a:r>
              <a:rPr lang="en-US" dirty="0" err="1">
                <a:latin typeface="Poppins" panose="00000500000000000000" pitchFamily="2" charset="0"/>
                <a:ea typeface="Times New Roman" panose="02020603050405020304" pitchFamily="18" charset="0"/>
              </a:rPr>
              <a:t>Kulturelle</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Bedürfnisse</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Selbstentfaltung</a:t>
            </a:r>
            <a:r>
              <a:rPr lang="en-US" dirty="0">
                <a:latin typeface="Poppins" panose="00000500000000000000" pitchFamily="2" charset="0"/>
                <a:ea typeface="Times New Roman" panose="02020603050405020304" pitchFamily="18" charset="0"/>
              </a:rPr>
              <a:t>)</a:t>
            </a:r>
            <a:endParaRPr lang="en-US" sz="2000" dirty="0">
              <a:effectLst/>
              <a:latin typeface="Poppins Light" panose="00000400000000000000" pitchFamily="2" charset="0"/>
              <a:ea typeface="Times New Roman" panose="02020603050405020304" pitchFamily="18" charset="0"/>
              <a:cs typeface="Poppins Light" panose="00000400000000000000" pitchFamily="2" charset="0"/>
            </a:endParaRPr>
          </a:p>
        </p:txBody>
      </p:sp>
      <p:pic>
        <p:nvPicPr>
          <p:cNvPr id="2054" name="Picture 4">
            <a:extLst>
              <a:ext uri="{FF2B5EF4-FFF2-40B4-BE49-F238E27FC236}">
                <a16:creationId xmlns:a16="http://schemas.microsoft.com/office/drawing/2014/main" id="{DBB9DA39-980A-CBDC-90CF-56A9E8519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ECD18E49-3FC9-AE96-C145-0B1241C622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EE032F77-14D2-C99F-C11B-739691F26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DF450C69-E769-BCF7-7BC3-8D8851853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4FC4CE9F-DB02-A549-C9AD-BE1C7E65D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E2DB6976-B9BE-5177-18C6-B0BA76F43F7C}"/>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CEF94773-A2BC-69DF-A1E2-B8D160892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8C374F29-5F40-109D-5C52-D7A4AED5C415}"/>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65C643D8-D3A6-E08F-974F-C1ECE30D7509}"/>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6A786F37-CC7D-BF93-17F9-E3307AA588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EB4A8D02-1AFC-C8AC-C7E5-12C5C4A2461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70D5985E-80B5-A8C7-3651-76CF11EE5E4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89F2088A-2B75-0A81-5476-24F92966F2D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1052BCED-F99E-FCAE-8528-18D1CDE3D64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A05C87C8-4B9A-10ED-38C8-16C1779F898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5475159D-CC9A-B959-BB03-4A1310E0D99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4E22B961-0CCA-FB2C-D96E-0D15DDD0D958}"/>
              </a:ext>
            </a:extLst>
          </p:cNvPr>
          <p:cNvSpPr>
            <a:spLocks noGrp="1"/>
          </p:cNvSpPr>
          <p:nvPr>
            <p:ph type="ctrTitle"/>
          </p:nvPr>
        </p:nvSpPr>
        <p:spPr>
          <a:xfrm>
            <a:off x="103078" y="401040"/>
            <a:ext cx="9144000" cy="911293"/>
          </a:xfrm>
        </p:spPr>
        <p:txBody>
          <a:bodyPr>
            <a:normAutofit/>
          </a:bodyPr>
          <a:lstStyle/>
          <a:p>
            <a:pPr algn="l"/>
            <a:r>
              <a:rPr lang="de-DE" sz="4400" b="1" dirty="0">
                <a:solidFill>
                  <a:srgbClr val="F16F90"/>
                </a:solidFill>
                <a:effectLst/>
                <a:latin typeface="Poppins SemiBold" panose="00000700000000000000" pitchFamily="2" charset="0"/>
                <a:ea typeface="Times New Roman" panose="02020603050405020304" pitchFamily="18" charset="0"/>
                <a:cs typeface="Poppins SemiBold" panose="00000700000000000000" pitchFamily="2" charset="0"/>
              </a:rPr>
              <a:t>Was braucht man zum leben</a:t>
            </a:r>
            <a:r>
              <a:rPr lang="en-US" sz="4400" b="1" dirty="0">
                <a:solidFill>
                  <a:srgbClr val="F16F90"/>
                </a:solidFill>
                <a:effectLst/>
                <a:latin typeface="Poppins SemiBold" panose="00000700000000000000" pitchFamily="2" charset="0"/>
                <a:ea typeface="Times New Roman" panose="02020603050405020304" pitchFamily="18" charset="0"/>
                <a:cs typeface="Poppins SemiBold" panose="00000700000000000000" pitchFamily="2" charset="0"/>
              </a:rPr>
              <a:t>?</a:t>
            </a:r>
            <a:endParaRPr lang="en-US" sz="4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43925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5386-0F5F-916D-D524-6A644A1CAAD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4B59703-773A-1068-31C3-98F6FA3DCF6C}"/>
              </a:ext>
            </a:extLst>
          </p:cNvPr>
          <p:cNvSpPr>
            <a:spLocks noGrp="1"/>
          </p:cNvSpPr>
          <p:nvPr>
            <p:ph type="subTitle" idx="1"/>
          </p:nvPr>
        </p:nvSpPr>
        <p:spPr>
          <a:xfrm>
            <a:off x="132775" y="1816273"/>
            <a:ext cx="9599658" cy="3919893"/>
          </a:xfrm>
        </p:spPr>
        <p:txBody>
          <a:bodyPr>
            <a:normAutofit fontScale="77500" lnSpcReduction="20000"/>
          </a:bodyPr>
          <a:lstStyle/>
          <a:p>
            <a:pPr algn="l">
              <a:buNone/>
            </a:pPr>
            <a:r>
              <a:rPr lang="en-US" b="1" dirty="0">
                <a:latin typeface="Poppins" panose="00000500000000000000" pitchFamily="2" charset="0"/>
                <a:ea typeface="Times New Roman" panose="02020603050405020304" pitchFamily="18" charset="0"/>
              </a:rPr>
              <a:t>Photovoice = qualitative </a:t>
            </a:r>
            <a:r>
              <a:rPr lang="en-US" b="1" dirty="0" err="1">
                <a:latin typeface="Poppins" panose="00000500000000000000" pitchFamily="2" charset="0"/>
                <a:ea typeface="Times New Roman" panose="02020603050405020304" pitchFamily="18" charset="0"/>
              </a:rPr>
              <a:t>Forschungsmethode</a:t>
            </a:r>
            <a:r>
              <a:rPr lang="en-US" b="1" dirty="0">
                <a:latin typeface="Poppins" panose="00000500000000000000" pitchFamily="2" charset="0"/>
                <a:ea typeface="Times New Roman" panose="02020603050405020304" pitchFamily="18" charset="0"/>
              </a:rPr>
              <a:t> </a:t>
            </a:r>
          </a:p>
          <a:p>
            <a:pPr algn="l">
              <a:buNone/>
            </a:pPr>
            <a:r>
              <a:rPr lang="en-US" dirty="0">
                <a:latin typeface="Poppins" panose="00000500000000000000" pitchFamily="2" charset="0"/>
                <a:ea typeface="Times New Roman" panose="02020603050405020304" pitchFamily="18" charset="0"/>
              </a:rPr>
              <a:t>Ursprung:</a:t>
            </a:r>
          </a:p>
          <a:p>
            <a:pPr marL="342900" indent="-342900" algn="l">
              <a:buFont typeface="Arial" panose="020B0604020202020204" pitchFamily="34" charset="0"/>
              <a:buChar char="•"/>
            </a:pPr>
            <a:r>
              <a:rPr lang="en-US" dirty="0" err="1">
                <a:latin typeface="Poppins" panose="00000500000000000000" pitchFamily="2" charset="0"/>
                <a:ea typeface="Times New Roman" panose="02020603050405020304" pitchFamily="18" charset="0"/>
              </a:rPr>
              <a:t>Entwickelt</a:t>
            </a:r>
            <a:r>
              <a:rPr lang="en-US" dirty="0">
                <a:latin typeface="Poppins" panose="00000500000000000000" pitchFamily="2" charset="0"/>
                <a:ea typeface="Times New Roman" panose="02020603050405020304" pitchFamily="18" charset="0"/>
              </a:rPr>
              <a:t> von Wang &amp; Burris (1990er Jahre)</a:t>
            </a:r>
          </a:p>
          <a:p>
            <a:pPr marL="342900" indent="-342900" algn="l">
              <a:buFont typeface="Arial" panose="020B0604020202020204" pitchFamily="34" charset="0"/>
              <a:buChar char="•"/>
            </a:pPr>
            <a:r>
              <a:rPr lang="en-US" dirty="0">
                <a:latin typeface="Poppins" panose="00000500000000000000" pitchFamily="2" charset="0"/>
                <a:ea typeface="Times New Roman" panose="02020603050405020304" pitchFamily="18" charset="0"/>
              </a:rPr>
              <a:t>Die </a:t>
            </a:r>
            <a:r>
              <a:rPr lang="en-US" dirty="0" err="1">
                <a:latin typeface="Poppins" panose="00000500000000000000" pitchFamily="2" charset="0"/>
                <a:ea typeface="Times New Roman" panose="02020603050405020304" pitchFamily="18" charset="0"/>
              </a:rPr>
              <a:t>Teilnehmenden</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dokumentierten</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ihre</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Realität</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anhand</a:t>
            </a:r>
            <a:r>
              <a:rPr lang="en-US" dirty="0">
                <a:latin typeface="Poppins" panose="00000500000000000000" pitchFamily="2" charset="0"/>
                <a:ea typeface="Times New Roman" panose="02020603050405020304" pitchFamily="18" charset="0"/>
              </a:rPr>
              <a:t> von </a:t>
            </a:r>
            <a:r>
              <a:rPr lang="en-US" dirty="0" err="1">
                <a:latin typeface="Poppins" panose="00000500000000000000" pitchFamily="2" charset="0"/>
                <a:ea typeface="Times New Roman" panose="02020603050405020304" pitchFamily="18" charset="0"/>
              </a:rPr>
              <a:t>Bildern</a:t>
            </a:r>
            <a:endParaRPr lang="en-US" sz="2000" dirty="0">
              <a:effectLst/>
              <a:latin typeface="Times New Roman" panose="02020603050405020304" pitchFamily="18" charset="0"/>
              <a:ea typeface="Times New Roman" panose="02020603050405020304" pitchFamily="18" charset="0"/>
            </a:endParaRPr>
          </a:p>
          <a:p>
            <a:pPr algn="l">
              <a:buNone/>
            </a:pPr>
            <a:endParaRPr lang="en-US" sz="2400" b="1" dirty="0">
              <a:solidFill>
                <a:srgbClr val="F16F90"/>
              </a:solidFill>
              <a:effectLst/>
              <a:latin typeface="Segoe UI Emoji" panose="020B0502040204020203" pitchFamily="34" charset="0"/>
              <a:ea typeface="Times New Roman" panose="02020603050405020304" pitchFamily="18" charset="0"/>
              <a:cs typeface="Segoe UI Emoji" panose="020B0502040204020203" pitchFamily="34" charset="0"/>
            </a:endParaRPr>
          </a:p>
          <a:p>
            <a:pPr algn="l">
              <a:buNone/>
            </a:pPr>
            <a:endParaRPr lang="en-US" sz="2400" b="1" dirty="0">
              <a:solidFill>
                <a:srgbClr val="F16F90"/>
              </a:solidFill>
              <a:effectLst/>
              <a:latin typeface="Segoe UI Emoji" panose="020B0502040204020203" pitchFamily="34" charset="0"/>
              <a:ea typeface="Times New Roman" panose="02020603050405020304" pitchFamily="18" charset="0"/>
              <a:cs typeface="Segoe UI Emoji" panose="020B0502040204020203" pitchFamily="34" charset="0"/>
            </a:endParaRPr>
          </a:p>
          <a:p>
            <a:pPr algn="l"/>
            <a:r>
              <a:rPr lang="de-DE" dirty="0">
                <a:latin typeface="Poppins Light" panose="00000400000000000000" pitchFamily="2" charset="0"/>
                <a:cs typeface="Poppins Light" panose="00000400000000000000" pitchFamily="2" charset="0"/>
              </a:rPr>
              <a:t>Die „</a:t>
            </a:r>
            <a:r>
              <a:rPr lang="de-DE" dirty="0" err="1">
                <a:latin typeface="Poppins Light" panose="00000400000000000000" pitchFamily="2" charset="0"/>
                <a:cs typeface="Poppins Light" panose="00000400000000000000" pitchFamily="2" charset="0"/>
              </a:rPr>
              <a:t>Photo</a:t>
            </a:r>
            <a:r>
              <a:rPr lang="de-DE" dirty="0">
                <a:latin typeface="Poppins Light" panose="00000400000000000000" pitchFamily="2" charset="0"/>
                <a:cs typeface="Poppins Light" panose="00000400000000000000" pitchFamily="2" charset="0"/>
              </a:rPr>
              <a:t> Voice“-Methode bietet Menschen die Möglichkeit, bewährte Praktiken und Herausforderungen, denen sie in ihrem Alltag, in ihrer Region begegnen, mithilfe der Fotografie zu identifizieren und zu </a:t>
            </a:r>
            <a:r>
              <a:rPr lang="de-DE" dirty="0" err="1">
                <a:latin typeface="Poppins Light" panose="00000400000000000000" pitchFamily="2" charset="0"/>
                <a:cs typeface="Poppins Light" panose="00000400000000000000" pitchFamily="2" charset="0"/>
              </a:rPr>
              <a:t>dokumentieren.Sie</a:t>
            </a:r>
            <a:r>
              <a:rPr lang="de-DE" dirty="0">
                <a:latin typeface="Poppins Light" panose="00000400000000000000" pitchFamily="2" charset="0"/>
                <a:cs typeface="Poppins Light" panose="00000400000000000000" pitchFamily="2" charset="0"/>
              </a:rPr>
              <a:t> dient als Mittel, um über persönliche und gemeinschaftliche Anliegen zu kommunizieren, soziale Probleme aufzudecken und einen sozialen Wandel von unten anzustoßen. Die durch „</a:t>
            </a:r>
            <a:r>
              <a:rPr lang="de-DE" dirty="0" err="1">
                <a:latin typeface="Poppins Light" panose="00000400000000000000" pitchFamily="2" charset="0"/>
                <a:cs typeface="Poppins Light" panose="00000400000000000000" pitchFamily="2" charset="0"/>
              </a:rPr>
              <a:t>Photo</a:t>
            </a:r>
            <a:r>
              <a:rPr lang="de-DE" dirty="0">
                <a:latin typeface="Poppins Light" panose="00000400000000000000" pitchFamily="2" charset="0"/>
                <a:cs typeface="Poppins Light" panose="00000400000000000000" pitchFamily="2" charset="0"/>
              </a:rPr>
              <a:t> Voice“ erfassten Bedürfnisse und bewährten Praktiken bilden den Ausgangspunkt für weitere Diskussionen und Entwicklungen.</a:t>
            </a:r>
            <a:br>
              <a:rPr lang="en-US" dirty="0"/>
            </a:br>
            <a:endParaRPr lang="en-US" sz="2400" b="1" dirty="0">
              <a:solidFill>
                <a:srgbClr val="F16F90"/>
              </a:solidFill>
              <a:effectLst/>
              <a:latin typeface="Segoe UI Emoji" panose="020B0502040204020203" pitchFamily="34" charset="0"/>
              <a:ea typeface="Times New Roman" panose="02020603050405020304" pitchFamily="18" charset="0"/>
              <a:cs typeface="Segoe UI Emoji" panose="020B0502040204020203" pitchFamily="34" charset="0"/>
            </a:endParaRPr>
          </a:p>
        </p:txBody>
      </p:sp>
      <p:pic>
        <p:nvPicPr>
          <p:cNvPr id="2054" name="Picture 4">
            <a:extLst>
              <a:ext uri="{FF2B5EF4-FFF2-40B4-BE49-F238E27FC236}">
                <a16:creationId xmlns:a16="http://schemas.microsoft.com/office/drawing/2014/main" id="{D832C6B7-4B38-2511-1E54-EF9DCD03A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D7127B5E-16D8-BDD9-6519-2378DC2BB5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292BE8B8-0BF1-65E3-35FC-D4A4BEBC5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918759F5-11D7-A129-5FCF-FE58327C7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4F125A62-C2CC-52D7-1D57-D6BD863139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1E4ADA2E-3579-69E6-2E24-EFB57FF5FFE9}"/>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A457BFAD-A11D-B605-9718-F02531413F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348C5B71-0F24-C6A1-B723-A57E75F4335F}"/>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B7EA2424-D1BC-20BA-FA2A-8B853BB5D794}"/>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A46E013D-BB96-FDB4-3FB4-650AFCDDD0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CB93C1F8-E837-2761-16E3-E326AA6987F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473F2E62-4499-198C-4FEF-2C1E3E91FB2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1FE0F18D-C986-29D2-FE8A-C48D67574BC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052DB7E8-CB84-07C9-5565-DC2830C828E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1FCFDCC3-B098-6254-9E21-F95742F2CC5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4EC06BC6-F2D9-C4FB-ABE8-922521098AA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172818DD-07D5-95E0-C338-7307CC1189D6}"/>
              </a:ext>
            </a:extLst>
          </p:cNvPr>
          <p:cNvSpPr>
            <a:spLocks noGrp="1"/>
          </p:cNvSpPr>
          <p:nvPr>
            <p:ph type="ctrTitle"/>
          </p:nvPr>
        </p:nvSpPr>
        <p:spPr>
          <a:xfrm>
            <a:off x="103078" y="734386"/>
            <a:ext cx="9144000" cy="911293"/>
          </a:xfrm>
        </p:spPr>
        <p:txBody>
          <a:bodyPr>
            <a:normAutofit fontScale="90000"/>
          </a:bodyPr>
          <a:lstStyle/>
          <a:p>
            <a:pPr algn="l"/>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Photovoice=</a:t>
            </a:r>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Wissenschaftliche</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Methode</a:t>
            </a:r>
            <a:endParaRPr lang="en-US" sz="4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2919422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571F6-45E4-8E76-36F1-69D0BAB3B59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1606B16-1862-9943-5780-74D3819A7519}"/>
              </a:ext>
            </a:extLst>
          </p:cNvPr>
          <p:cNvSpPr>
            <a:spLocks noGrp="1"/>
          </p:cNvSpPr>
          <p:nvPr>
            <p:ph type="subTitle" idx="1"/>
          </p:nvPr>
        </p:nvSpPr>
        <p:spPr>
          <a:xfrm>
            <a:off x="132775" y="1816273"/>
            <a:ext cx="9599658" cy="3919893"/>
          </a:xfrm>
        </p:spPr>
        <p:txBody>
          <a:bodyPr>
            <a:normAutofit fontScale="92500" lnSpcReduction="10000"/>
          </a:bodyPr>
          <a:lstStyle/>
          <a:p>
            <a:pPr algn="l">
              <a:buNone/>
            </a:pPr>
            <a:r>
              <a:rPr lang="en-US" b="1" dirty="0" err="1">
                <a:latin typeface="Poppins" panose="00000500000000000000" pitchFamily="2" charset="0"/>
                <a:ea typeface="Times New Roman" panose="02020603050405020304" pitchFamily="18" charset="0"/>
              </a:rPr>
              <a:t>Emotionale</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Kreativität</a:t>
            </a:r>
            <a:r>
              <a:rPr lang="en-US" b="1" dirty="0">
                <a:latin typeface="Poppins" panose="00000500000000000000" pitchFamily="2" charset="0"/>
                <a:ea typeface="Times New Roman" panose="02020603050405020304" pitchFamily="18" charset="0"/>
              </a:rPr>
              <a:t> </a:t>
            </a:r>
            <a:r>
              <a:rPr lang="en-US" dirty="0">
                <a:latin typeface="Poppins" panose="00000500000000000000" pitchFamily="2" charset="0"/>
                <a:ea typeface="Times New Roman" panose="02020603050405020304" pitchFamily="18" charset="0"/>
              </a:rPr>
              <a:t>=Die </a:t>
            </a:r>
            <a:r>
              <a:rPr lang="en-US" dirty="0" err="1">
                <a:latin typeface="Poppins" panose="00000500000000000000" pitchFamily="2" charset="0"/>
                <a:ea typeface="Times New Roman" panose="02020603050405020304" pitchFamily="18" charset="0"/>
              </a:rPr>
              <a:t>Fähigkeit</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Emotionen</a:t>
            </a:r>
            <a:r>
              <a:rPr lang="en-US" dirty="0">
                <a:latin typeface="Poppins" panose="00000500000000000000" pitchFamily="2" charset="0"/>
                <a:ea typeface="Times New Roman" panose="02020603050405020304" pitchFamily="18" charset="0"/>
              </a:rPr>
              <a:t> auf </a:t>
            </a:r>
            <a:r>
              <a:rPr lang="en-US" dirty="0" err="1">
                <a:latin typeface="Poppins" panose="00000500000000000000" pitchFamily="2" charset="0"/>
                <a:ea typeface="Times New Roman" panose="02020603050405020304" pitchFamily="18" charset="0"/>
              </a:rPr>
              <a:t>originelle</a:t>
            </a:r>
            <a:r>
              <a:rPr lang="en-US" dirty="0">
                <a:latin typeface="Poppins" panose="00000500000000000000" pitchFamily="2" charset="0"/>
                <a:ea typeface="Times New Roman" panose="02020603050405020304" pitchFamily="18" charset="0"/>
              </a:rPr>
              <a:t> und </a:t>
            </a:r>
            <a:r>
              <a:rPr lang="en-US" dirty="0" err="1">
                <a:latin typeface="Poppins" panose="00000500000000000000" pitchFamily="2" charset="0"/>
                <a:ea typeface="Times New Roman" panose="02020603050405020304" pitchFamily="18" charset="0"/>
              </a:rPr>
              <a:t>sinnvolle</a:t>
            </a:r>
            <a:r>
              <a:rPr lang="en-US" dirty="0">
                <a:latin typeface="Poppins" panose="00000500000000000000" pitchFamily="2" charset="0"/>
                <a:ea typeface="Times New Roman" panose="02020603050405020304" pitchFamily="18" charset="0"/>
              </a:rPr>
              <a:t> Art und Weise </a:t>
            </a:r>
            <a:r>
              <a:rPr lang="en-US" dirty="0" err="1">
                <a:latin typeface="Poppins" panose="00000500000000000000" pitchFamily="2" charset="0"/>
                <a:ea typeface="Times New Roman" panose="02020603050405020304" pitchFamily="18" charset="0"/>
              </a:rPr>
              <a:t>zu</a:t>
            </a:r>
            <a:r>
              <a:rPr lang="en-US" dirty="0">
                <a:latin typeface="Poppins" panose="00000500000000000000" pitchFamily="2" charset="0"/>
                <a:ea typeface="Times New Roman" panose="02020603050405020304" pitchFamily="18" charset="0"/>
              </a:rPr>
              <a:t> </a:t>
            </a:r>
            <a:r>
              <a:rPr lang="en-US" dirty="0" err="1">
                <a:latin typeface="Poppins" panose="00000500000000000000" pitchFamily="2" charset="0"/>
                <a:ea typeface="Times New Roman" panose="02020603050405020304" pitchFamily="18" charset="0"/>
              </a:rPr>
              <a:t>erleben</a:t>
            </a:r>
            <a:r>
              <a:rPr lang="en-US" dirty="0">
                <a:latin typeface="Poppins" panose="00000500000000000000" pitchFamily="2" charset="0"/>
                <a:ea typeface="Times New Roman" panose="02020603050405020304" pitchFamily="18" charset="0"/>
              </a:rPr>
              <a:t> und </a:t>
            </a:r>
            <a:r>
              <a:rPr lang="en-US" dirty="0" err="1">
                <a:latin typeface="Poppins" panose="00000500000000000000" pitchFamily="2" charset="0"/>
                <a:ea typeface="Times New Roman" panose="02020603050405020304" pitchFamily="18" charset="0"/>
              </a:rPr>
              <a:t>auszudrücken</a:t>
            </a:r>
            <a:r>
              <a:rPr lang="en-US" dirty="0">
                <a:latin typeface="Poppins" panose="00000500000000000000" pitchFamily="2" charset="0"/>
                <a:ea typeface="Times New Roman" panose="02020603050405020304" pitchFamily="18" charset="0"/>
              </a:rPr>
              <a:t>. </a:t>
            </a:r>
            <a:endParaRPr lang="en-US" sz="2400" dirty="0">
              <a:solidFill>
                <a:srgbClr val="F16F90"/>
              </a:solidFill>
              <a:effectLst/>
              <a:latin typeface="Poppins" panose="00000500000000000000" pitchFamily="2" charset="0"/>
              <a:ea typeface="Times New Roman" panose="02020603050405020304" pitchFamily="18" charset="0"/>
              <a:cs typeface="Segoe UI Emoji" panose="020B0502040204020203" pitchFamily="34" charset="0"/>
            </a:endParaRPr>
          </a:p>
          <a:p>
            <a:pPr algn="l">
              <a:buNone/>
            </a:pPr>
            <a:r>
              <a:rPr lang="en-US" b="1" dirty="0" err="1">
                <a:solidFill>
                  <a:srgbClr val="F16F90"/>
                </a:solidFill>
                <a:latin typeface="Poppins Light" panose="00000400000000000000" pitchFamily="2" charset="0"/>
                <a:ea typeface="Times New Roman" panose="02020603050405020304" pitchFamily="18" charset="0"/>
                <a:cs typeface="Poppins Light" panose="00000400000000000000" pitchFamily="2" charset="0"/>
              </a:rPr>
              <a:t>Beeinhaltet</a:t>
            </a:r>
            <a:r>
              <a:rPr lang="en-US" sz="2400" dirty="0">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rPr>
              <a:t>:</a:t>
            </a:r>
          </a:p>
          <a:p>
            <a:pPr marL="342900" indent="-342900" algn="l">
              <a:buFont typeface="Arial" panose="020B0604020202020204" pitchFamily="34" charset="0"/>
              <a:buChar char="•"/>
            </a:pPr>
            <a:r>
              <a:rPr lang="en-US" dirty="0" err="1">
                <a:solidFill>
                  <a:srgbClr val="F16F90"/>
                </a:solidFill>
                <a:latin typeface="Poppins Light" panose="00000400000000000000" pitchFamily="2" charset="0"/>
                <a:ea typeface="Times New Roman" panose="02020603050405020304" pitchFamily="18" charset="0"/>
                <a:cs typeface="Poppins Light" panose="00000400000000000000" pitchFamily="2" charset="0"/>
              </a:rPr>
              <a:t>Neuartigkeit</a:t>
            </a:r>
            <a:r>
              <a:rPr lang="en-US" sz="2400" dirty="0">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rPr>
              <a:t> (</a:t>
            </a:r>
            <a:r>
              <a:rPr lang="en-US" dirty="0" err="1">
                <a:solidFill>
                  <a:srgbClr val="F16F90"/>
                </a:solidFill>
                <a:latin typeface="Poppins Light" panose="00000400000000000000" pitchFamily="2" charset="0"/>
                <a:ea typeface="Times New Roman" panose="02020603050405020304" pitchFamily="18" charset="0"/>
                <a:cs typeface="Poppins Light" panose="00000400000000000000" pitchFamily="2" charset="0"/>
              </a:rPr>
              <a:t>neue</a:t>
            </a:r>
            <a:r>
              <a:rPr lang="en-US" dirty="0">
                <a:solidFill>
                  <a:srgbClr val="F16F90"/>
                </a:solidFill>
                <a:latin typeface="Poppins Light" panose="00000400000000000000" pitchFamily="2" charset="0"/>
                <a:ea typeface="Times New Roman" panose="02020603050405020304" pitchFamily="18" charset="0"/>
                <a:cs typeface="Poppins Light" panose="00000400000000000000" pitchFamily="2" charset="0"/>
              </a:rPr>
              <a:t> Ideen</a:t>
            </a:r>
            <a:r>
              <a:rPr lang="en-US" sz="2400" dirty="0">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rPr>
              <a:t>)</a:t>
            </a:r>
          </a:p>
          <a:p>
            <a:pPr marL="342900" indent="-342900" algn="l">
              <a:buFont typeface="Arial" panose="020B0604020202020204" pitchFamily="34" charset="0"/>
              <a:buChar char="•"/>
            </a:pPr>
            <a:r>
              <a:rPr lang="en-US" dirty="0" err="1">
                <a:solidFill>
                  <a:srgbClr val="F16F90"/>
                </a:solidFill>
                <a:latin typeface="Poppins Light" panose="00000400000000000000" pitchFamily="2" charset="0"/>
                <a:ea typeface="Times New Roman" panose="02020603050405020304" pitchFamily="18" charset="0"/>
                <a:cs typeface="Poppins Light" panose="00000400000000000000" pitchFamily="2" charset="0"/>
              </a:rPr>
              <a:t>Reflexion</a:t>
            </a:r>
            <a:r>
              <a:rPr lang="en-US" sz="2400" dirty="0">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rPr>
              <a:t> (</a:t>
            </a:r>
            <a:r>
              <a:rPr lang="en-US" dirty="0" err="1">
                <a:solidFill>
                  <a:srgbClr val="F16F90"/>
                </a:solidFill>
                <a:latin typeface="Poppins Light" panose="00000400000000000000" pitchFamily="2" charset="0"/>
                <a:ea typeface="Times New Roman" panose="02020603050405020304" pitchFamily="18" charset="0"/>
                <a:cs typeface="Poppins Light" panose="00000400000000000000" pitchFamily="2" charset="0"/>
              </a:rPr>
              <a:t>Gefühle</a:t>
            </a:r>
            <a:r>
              <a:rPr lang="en-US" dirty="0">
                <a:solidFill>
                  <a:srgbClr val="F16F90"/>
                </a:solidFill>
                <a:latin typeface="Poppins Light" panose="00000400000000000000" pitchFamily="2" charset="0"/>
                <a:ea typeface="Times New Roman" panose="02020603050405020304" pitchFamily="18" charset="0"/>
                <a:cs typeface="Poppins Light" panose="00000400000000000000" pitchFamily="2" charset="0"/>
              </a:rPr>
              <a:t> verstehen</a:t>
            </a:r>
            <a:r>
              <a:rPr lang="en-US" sz="2400" dirty="0">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rPr>
              <a:t>)</a:t>
            </a:r>
          </a:p>
          <a:p>
            <a:pPr marL="342900" indent="-342900" algn="l">
              <a:buFont typeface="Arial" panose="020B0604020202020204" pitchFamily="34" charset="0"/>
              <a:buChar char="•"/>
            </a:pPr>
            <a:r>
              <a:rPr lang="en-US" sz="2400" dirty="0" err="1">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rPr>
              <a:t>Authentischer</a:t>
            </a:r>
            <a:r>
              <a:rPr lang="en-US" sz="2400" dirty="0">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rPr>
              <a:t> </a:t>
            </a:r>
            <a:r>
              <a:rPr lang="en-US" sz="2400" dirty="0" err="1">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rPr>
              <a:t>Ausdruck</a:t>
            </a:r>
            <a:endParaRPr lang="en-US" sz="2400" dirty="0">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endParaRPr>
          </a:p>
          <a:p>
            <a:pPr marL="342900" indent="-342900" algn="l">
              <a:buFont typeface="Arial" panose="020B0604020202020204" pitchFamily="34" charset="0"/>
              <a:buChar char="•"/>
            </a:pPr>
            <a:endParaRPr lang="en-US" sz="2400" dirty="0">
              <a:solidFill>
                <a:srgbClr val="F16F90"/>
              </a:solidFill>
              <a:effectLst/>
              <a:latin typeface="Poppins Light" panose="00000400000000000000" pitchFamily="2" charset="0"/>
              <a:ea typeface="Times New Roman" panose="02020603050405020304" pitchFamily="18" charset="0"/>
              <a:cs typeface="Poppins Light" panose="00000400000000000000" pitchFamily="2" charset="0"/>
            </a:endParaRPr>
          </a:p>
          <a:p>
            <a:pPr algn="l">
              <a:buNone/>
            </a:pPr>
            <a:r>
              <a:rPr lang="en-US" sz="2400" b="1" dirty="0">
                <a:effectLst/>
                <a:latin typeface="Poppins Light" panose="00000400000000000000" pitchFamily="2" charset="0"/>
                <a:ea typeface="Times New Roman" panose="02020603050405020304" pitchFamily="18" charset="0"/>
                <a:cs typeface="Poppins Light" panose="00000400000000000000" pitchFamily="2" charset="0"/>
              </a:rPr>
              <a:t>👉 </a:t>
            </a:r>
            <a:r>
              <a:rPr lang="en-US" sz="2400" b="1" dirty="0" err="1">
                <a:effectLst/>
                <a:latin typeface="Poppins Light" panose="00000400000000000000" pitchFamily="2" charset="0"/>
                <a:ea typeface="Times New Roman" panose="02020603050405020304" pitchFamily="18" charset="0"/>
                <a:cs typeface="Poppins Light" panose="00000400000000000000" pitchFamily="2" charset="0"/>
              </a:rPr>
              <a:t>Warum</a:t>
            </a:r>
            <a:r>
              <a:rPr lang="en-US" sz="2400" b="1" dirty="0">
                <a:effectLst/>
                <a:latin typeface="Poppins Light" panose="00000400000000000000" pitchFamily="2" charset="0"/>
                <a:ea typeface="Times New Roman" panose="02020603050405020304" pitchFamily="18" charset="0"/>
                <a:cs typeface="Poppins Light" panose="00000400000000000000" pitchFamily="2" charset="0"/>
              </a:rPr>
              <a:t> </a:t>
            </a:r>
            <a:r>
              <a:rPr lang="en-US" sz="2400" b="1" dirty="0" err="1">
                <a:effectLst/>
                <a:latin typeface="Poppins Light" panose="00000400000000000000" pitchFamily="2" charset="0"/>
                <a:ea typeface="Times New Roman" panose="02020603050405020304" pitchFamily="18" charset="0"/>
                <a:cs typeface="Poppins Light" panose="00000400000000000000" pitchFamily="2" charset="0"/>
              </a:rPr>
              <a:t>ist</a:t>
            </a:r>
            <a:r>
              <a:rPr lang="en-US" sz="2400" b="1" dirty="0">
                <a:effectLst/>
                <a:latin typeface="Poppins Light" panose="00000400000000000000" pitchFamily="2" charset="0"/>
                <a:ea typeface="Times New Roman" panose="02020603050405020304" pitchFamily="18" charset="0"/>
                <a:cs typeface="Poppins Light" panose="00000400000000000000" pitchFamily="2" charset="0"/>
              </a:rPr>
              <a:t> das </a:t>
            </a:r>
            <a:r>
              <a:rPr lang="en-US" sz="2400" b="1" dirty="0" err="1">
                <a:effectLst/>
                <a:latin typeface="Poppins Light" panose="00000400000000000000" pitchFamily="2" charset="0"/>
                <a:ea typeface="Times New Roman" panose="02020603050405020304" pitchFamily="18" charset="0"/>
                <a:cs typeface="Poppins Light" panose="00000400000000000000" pitchFamily="2" charset="0"/>
              </a:rPr>
              <a:t>wichtig</a:t>
            </a:r>
            <a:r>
              <a:rPr lang="en-US" sz="2400" b="1" dirty="0">
                <a:effectLst/>
                <a:latin typeface="Poppins Light" panose="00000400000000000000" pitchFamily="2" charset="0"/>
                <a:ea typeface="Times New Roman" panose="02020603050405020304" pitchFamily="18" charset="0"/>
                <a:cs typeface="Poppins Light" panose="00000400000000000000" pitchFamily="2" charset="0"/>
              </a:rPr>
              <a:t> in der Wissenschaft?</a:t>
            </a:r>
          </a:p>
          <a:p>
            <a:pPr marL="342900" indent="-342900" algn="l">
              <a:buFontTx/>
              <a:buChar char="-"/>
            </a:pPr>
            <a:r>
              <a:rPr lang="en-US" dirty="0" err="1">
                <a:latin typeface="Poppins Light" panose="00000400000000000000" pitchFamily="2" charset="0"/>
                <a:ea typeface="Times New Roman" panose="02020603050405020304" pitchFamily="18" charset="0"/>
                <a:cs typeface="Poppins Light" panose="00000400000000000000" pitchFamily="2" charset="0"/>
              </a:rPr>
              <a:t>Hilft</a:t>
            </a:r>
            <a:r>
              <a:rPr lang="en-US" dirty="0">
                <a:latin typeface="Poppins Light" panose="00000400000000000000" pitchFamily="2" charset="0"/>
                <a:ea typeface="Times New Roman" panose="02020603050405020304" pitchFamily="18" charset="0"/>
                <a:cs typeface="Poppins Light" panose="00000400000000000000" pitchFamily="2" charset="0"/>
              </a:rPr>
              <a:t> </a:t>
            </a:r>
            <a:r>
              <a:rPr lang="en-US" dirty="0" err="1">
                <a:latin typeface="Poppins Light" panose="00000400000000000000" pitchFamily="2" charset="0"/>
                <a:ea typeface="Times New Roman" panose="02020603050405020304" pitchFamily="18" charset="0"/>
                <a:cs typeface="Poppins Light" panose="00000400000000000000" pitchFamily="2" charset="0"/>
              </a:rPr>
              <a:t>dabei</a:t>
            </a:r>
            <a:r>
              <a:rPr lang="en-US" dirty="0">
                <a:latin typeface="Poppins Light" panose="00000400000000000000" pitchFamily="2" charset="0"/>
                <a:ea typeface="Times New Roman" panose="02020603050405020304" pitchFamily="18" charset="0"/>
                <a:cs typeface="Poppins Light" panose="00000400000000000000" pitchFamily="2" charset="0"/>
              </a:rPr>
              <a:t>, </a:t>
            </a:r>
            <a:r>
              <a:rPr lang="en-US" dirty="0" err="1">
                <a:latin typeface="Poppins Light" panose="00000400000000000000" pitchFamily="2" charset="0"/>
                <a:ea typeface="Times New Roman" panose="02020603050405020304" pitchFamily="18" charset="0"/>
                <a:cs typeface="Poppins Light" panose="00000400000000000000" pitchFamily="2" charset="0"/>
              </a:rPr>
              <a:t>menschliche</a:t>
            </a:r>
            <a:r>
              <a:rPr lang="en-US" dirty="0">
                <a:latin typeface="Poppins Light" panose="00000400000000000000" pitchFamily="2" charset="0"/>
                <a:ea typeface="Times New Roman" panose="02020603050405020304" pitchFamily="18" charset="0"/>
                <a:cs typeface="Poppins Light" panose="00000400000000000000" pitchFamily="2" charset="0"/>
              </a:rPr>
              <a:t> </a:t>
            </a:r>
            <a:r>
              <a:rPr lang="en-US" dirty="0" err="1">
                <a:latin typeface="Poppins Light" panose="00000400000000000000" pitchFamily="2" charset="0"/>
                <a:ea typeface="Times New Roman" panose="02020603050405020304" pitchFamily="18" charset="0"/>
                <a:cs typeface="Poppins Light" panose="00000400000000000000" pitchFamily="2" charset="0"/>
              </a:rPr>
              <a:t>Erfahrungen</a:t>
            </a:r>
            <a:r>
              <a:rPr lang="en-US" dirty="0">
                <a:latin typeface="Poppins Light" panose="00000400000000000000" pitchFamily="2" charset="0"/>
                <a:ea typeface="Times New Roman" panose="02020603050405020304" pitchFamily="18" charset="0"/>
                <a:cs typeface="Poppins Light" panose="00000400000000000000" pitchFamily="2" charset="0"/>
              </a:rPr>
              <a:t> </a:t>
            </a:r>
            <a:r>
              <a:rPr lang="en-US" dirty="0" err="1">
                <a:latin typeface="Poppins Light" panose="00000400000000000000" pitchFamily="2" charset="0"/>
                <a:ea typeface="Times New Roman" panose="02020603050405020304" pitchFamily="18" charset="0"/>
                <a:cs typeface="Poppins Light" panose="00000400000000000000" pitchFamily="2" charset="0"/>
              </a:rPr>
              <a:t>zu</a:t>
            </a:r>
            <a:r>
              <a:rPr lang="en-US" dirty="0">
                <a:latin typeface="Poppins Light" panose="00000400000000000000" pitchFamily="2" charset="0"/>
                <a:ea typeface="Times New Roman" panose="02020603050405020304" pitchFamily="18" charset="0"/>
                <a:cs typeface="Poppins Light" panose="00000400000000000000" pitchFamily="2" charset="0"/>
              </a:rPr>
              <a:t> </a:t>
            </a:r>
            <a:r>
              <a:rPr lang="en-US" dirty="0" err="1">
                <a:latin typeface="Poppins Light" panose="00000400000000000000" pitchFamily="2" charset="0"/>
                <a:ea typeface="Times New Roman" panose="02020603050405020304" pitchFamily="18" charset="0"/>
                <a:cs typeface="Poppins Light" panose="00000400000000000000" pitchFamily="2" charset="0"/>
              </a:rPr>
              <a:t>deuten</a:t>
            </a:r>
            <a:endParaRPr lang="en-US" sz="2400" dirty="0">
              <a:effectLst/>
              <a:latin typeface="Poppins Light" panose="00000400000000000000" pitchFamily="2" charset="0"/>
              <a:ea typeface="Times New Roman" panose="02020603050405020304" pitchFamily="18" charset="0"/>
              <a:cs typeface="Poppins Light" panose="00000400000000000000" pitchFamily="2" charset="0"/>
            </a:endParaRPr>
          </a:p>
          <a:p>
            <a:pPr marL="342900" indent="-342900" algn="l">
              <a:buFontTx/>
              <a:buChar char="-"/>
            </a:pPr>
            <a:r>
              <a:rPr lang="en-US" sz="2400" dirty="0" err="1">
                <a:effectLst/>
                <a:latin typeface="Poppins Light" panose="00000400000000000000" pitchFamily="2" charset="0"/>
                <a:ea typeface="Times New Roman" panose="02020603050405020304" pitchFamily="18" charset="0"/>
                <a:cs typeface="Poppins Light" panose="00000400000000000000" pitchFamily="2" charset="0"/>
              </a:rPr>
              <a:t>Fördert</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 die </a:t>
            </a:r>
            <a:r>
              <a:rPr lang="en-US" sz="2400" dirty="0" err="1">
                <a:effectLst/>
                <a:latin typeface="Poppins Light" panose="00000400000000000000" pitchFamily="2" charset="0"/>
                <a:ea typeface="Times New Roman" panose="02020603050405020304" pitchFamily="18" charset="0"/>
                <a:cs typeface="Poppins Light" panose="00000400000000000000" pitchFamily="2" charset="0"/>
              </a:rPr>
              <a:t>Kreativität</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 </a:t>
            </a:r>
            <a:r>
              <a:rPr lang="en-US" sz="2400" dirty="0" err="1">
                <a:effectLst/>
                <a:latin typeface="Poppins Light" panose="00000400000000000000" pitchFamily="2" charset="0"/>
                <a:ea typeface="Times New Roman" panose="02020603050405020304" pitchFamily="18" charset="0"/>
                <a:cs typeface="Poppins Light" panose="00000400000000000000" pitchFamily="2" charset="0"/>
              </a:rPr>
              <a:t>bei</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 der </a:t>
            </a:r>
            <a:r>
              <a:rPr lang="en-US" sz="2400" dirty="0" err="1">
                <a:effectLst/>
                <a:latin typeface="Poppins Light" panose="00000400000000000000" pitchFamily="2" charset="0"/>
                <a:ea typeface="Times New Roman" panose="02020603050405020304" pitchFamily="18" charset="0"/>
                <a:cs typeface="Poppins Light" panose="00000400000000000000" pitchFamily="2" charset="0"/>
              </a:rPr>
              <a:t>Problemlösung</a:t>
            </a:r>
            <a:endParaRPr lang="en-US" sz="2400" dirty="0">
              <a:effectLst/>
              <a:latin typeface="Poppins Light" panose="00000400000000000000" pitchFamily="2" charset="0"/>
              <a:ea typeface="Times New Roman" panose="02020603050405020304" pitchFamily="18" charset="0"/>
              <a:cs typeface="Poppins Light" panose="00000400000000000000" pitchFamily="2" charset="0"/>
            </a:endParaRPr>
          </a:p>
        </p:txBody>
      </p:sp>
      <p:pic>
        <p:nvPicPr>
          <p:cNvPr id="2054" name="Picture 4">
            <a:extLst>
              <a:ext uri="{FF2B5EF4-FFF2-40B4-BE49-F238E27FC236}">
                <a16:creationId xmlns:a16="http://schemas.microsoft.com/office/drawing/2014/main" id="{460F032D-24C2-3CE7-FEE1-5F1CF881F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1DB69749-036D-6B31-5F89-982467B5A87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FFD21AA1-E2E4-84BD-1169-D490CB102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F5445B39-4737-F593-EA3E-C144156A0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11C6A29C-4C56-0DF3-CB19-F872550B9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C3E18C77-34F6-B43C-07D9-04266ED70F6B}"/>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7790151C-0998-C497-3F3D-F3CE089D6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94D488BD-44DF-654B-E655-70E4E04ACCF2}"/>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3F30652D-14AF-5606-73D2-4A285B00096D}"/>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65482AF-4FA3-837E-D522-C425311828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4DB6188C-79DF-B5BC-830E-76FBCC6DB7A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C80281FE-1DC0-B986-47A1-880542E0645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81C04C53-3632-9B95-4D40-171903CE655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6C6472F6-9689-FE31-61D6-7E73311BD26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34850AE0-9033-BB35-279C-2DDBA5DFA5A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63B98BB3-AFD5-D963-CDC0-85A87814F7F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00931DF6-44AF-3768-A568-F37209997BBE}"/>
              </a:ext>
            </a:extLst>
          </p:cNvPr>
          <p:cNvSpPr>
            <a:spLocks noGrp="1"/>
          </p:cNvSpPr>
          <p:nvPr>
            <p:ph type="ctrTitle"/>
          </p:nvPr>
        </p:nvSpPr>
        <p:spPr>
          <a:xfrm>
            <a:off x="103078" y="720136"/>
            <a:ext cx="11102555" cy="911293"/>
          </a:xfrm>
        </p:spPr>
        <p:txBody>
          <a:bodyPr>
            <a:normAutofit fontScale="90000"/>
          </a:bodyPr>
          <a:lstStyle/>
          <a:p>
            <a:pPr algn="l"/>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Emotionale</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Kreativität</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t>
            </a:r>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Nachforschungs</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Konzept</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a:t>
            </a:r>
            <a:endParaRPr lang="en-US" sz="4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3753478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B9FEF-1E1B-845E-511F-2E08D40D6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F6E0E-FC32-6410-AB7C-9D9260FF417A}"/>
              </a:ext>
            </a:extLst>
          </p:cNvPr>
          <p:cNvSpPr>
            <a:spLocks noGrp="1"/>
          </p:cNvSpPr>
          <p:nvPr>
            <p:ph type="ctrTitle"/>
          </p:nvPr>
        </p:nvSpPr>
        <p:spPr/>
        <p:txBody>
          <a:bodyPr/>
          <a:lstStyle/>
          <a:p>
            <a:r>
              <a:rPr lang="en-US"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S.P.A.C.E. Photovoice </a:t>
            </a:r>
            <a:r>
              <a:rPr lang="en-US"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Wettbewerb</a:t>
            </a:r>
            <a:endParaRPr lang="en-US" sz="5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
        <p:nvSpPr>
          <p:cNvPr id="3" name="Subtitle 2">
            <a:extLst>
              <a:ext uri="{FF2B5EF4-FFF2-40B4-BE49-F238E27FC236}">
                <a16:creationId xmlns:a16="http://schemas.microsoft.com/office/drawing/2014/main" id="{831F4174-353E-0AA3-F073-0A1DC86CDAB2}"/>
              </a:ext>
            </a:extLst>
          </p:cNvPr>
          <p:cNvSpPr>
            <a:spLocks noGrp="1"/>
          </p:cNvSpPr>
          <p:nvPr>
            <p:ph type="subTitle" idx="1"/>
          </p:nvPr>
        </p:nvSpPr>
        <p:spPr>
          <a:xfrm>
            <a:off x="1524000" y="3602038"/>
            <a:ext cx="9144000" cy="2255572"/>
          </a:xfrm>
        </p:spPr>
        <p:txBody>
          <a:bodyPr>
            <a:normAutofit fontScale="92500"/>
          </a:bodyPr>
          <a:lstStyle/>
          <a:p>
            <a:pPr algn="ctr">
              <a:buNone/>
            </a:pPr>
            <a:r>
              <a:rPr lang="en-US" b="1" dirty="0">
                <a:latin typeface="Poppins" panose="00000500000000000000" pitchFamily="2" charset="0"/>
                <a:ea typeface="Times New Roman" panose="02020603050405020304" pitchFamily="18" charset="0"/>
              </a:rPr>
              <a:t>Eine </a:t>
            </a:r>
            <a:r>
              <a:rPr lang="en-US" b="1" dirty="0" err="1">
                <a:latin typeface="Poppins" panose="00000500000000000000" pitchFamily="2" charset="0"/>
                <a:ea typeface="Times New Roman" panose="02020603050405020304" pitchFamily="18" charset="0"/>
              </a:rPr>
              <a:t>wissenschaftliche</a:t>
            </a:r>
            <a:r>
              <a:rPr lang="en-US" b="1" dirty="0">
                <a:latin typeface="Poppins" panose="00000500000000000000" pitchFamily="2" charset="0"/>
                <a:ea typeface="Times New Roman" panose="02020603050405020304" pitchFamily="18" charset="0"/>
              </a:rPr>
              <a:t> und </a:t>
            </a:r>
            <a:r>
              <a:rPr lang="en-US" b="1" dirty="0" err="1">
                <a:latin typeface="Poppins" panose="00000500000000000000" pitchFamily="2" charset="0"/>
                <a:ea typeface="Times New Roman" panose="02020603050405020304" pitchFamily="18" charset="0"/>
              </a:rPr>
              <a:t>kreative</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Erkundung</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neuer</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Welten</a:t>
            </a:r>
            <a:endParaRPr lang="en-US" sz="2000" dirty="0">
              <a:effectLst/>
              <a:latin typeface="Times New Roman" panose="02020603050405020304" pitchFamily="18" charset="0"/>
              <a:ea typeface="Times New Roman" panose="02020603050405020304" pitchFamily="18" charset="0"/>
            </a:endParaRPr>
          </a:p>
          <a:p>
            <a:pPr algn="ctr">
              <a:buNone/>
            </a:pPr>
            <a:endParaRPr lang="en-US" sz="2400" b="1" dirty="0">
              <a:solidFill>
                <a:srgbClr val="F16F90"/>
              </a:solidFill>
              <a:effectLst/>
              <a:latin typeface="Segoe UI Emoji" panose="020B0502040204020203" pitchFamily="34" charset="0"/>
              <a:ea typeface="Times New Roman" panose="02020603050405020304" pitchFamily="18" charset="0"/>
              <a:cs typeface="Segoe UI Emoji" panose="020B0502040204020203" pitchFamily="34" charset="0"/>
            </a:endParaRPr>
          </a:p>
          <a:p>
            <a:pPr algn="ctr">
              <a:buNone/>
            </a:pPr>
            <a:r>
              <a:rPr lang="en-US" sz="2400" b="1" dirty="0">
                <a:solidFill>
                  <a:srgbClr val="F16F90"/>
                </a:solidFill>
                <a:effectLst/>
                <a:latin typeface="Segoe UI Emoji" panose="020B0502040204020203" pitchFamily="34" charset="0"/>
                <a:ea typeface="Times New Roman" panose="02020603050405020304" pitchFamily="18" charset="0"/>
                <a:cs typeface="Segoe UI Emoji" panose="020B0502040204020203" pitchFamily="34" charset="0"/>
              </a:rPr>
              <a:t>🚀</a:t>
            </a:r>
            <a:r>
              <a:rPr lang="en-US" sz="2400" b="1" dirty="0">
                <a:solidFill>
                  <a:srgbClr val="F16F90"/>
                </a:solidFill>
                <a:effectLst/>
                <a:latin typeface="Poppins" panose="00000500000000000000" pitchFamily="2" charset="0"/>
                <a:ea typeface="Times New Roman" panose="02020603050405020304" pitchFamily="18" charset="0"/>
              </a:rPr>
              <a:t>Mission: </a:t>
            </a:r>
            <a:r>
              <a:rPr lang="en-US" sz="2400" b="1" dirty="0" err="1">
                <a:solidFill>
                  <a:srgbClr val="F16F90"/>
                </a:solidFill>
                <a:effectLst/>
                <a:latin typeface="Poppins" panose="00000500000000000000" pitchFamily="2" charset="0"/>
                <a:ea typeface="Times New Roman" panose="02020603050405020304" pitchFamily="18" charset="0"/>
              </a:rPr>
              <a:t>Neuanfang</a:t>
            </a:r>
            <a:r>
              <a:rPr lang="en-US" sz="2400" b="1" dirty="0">
                <a:solidFill>
                  <a:srgbClr val="F16F90"/>
                </a:solidFill>
                <a:effectLst/>
                <a:latin typeface="Poppins" panose="00000500000000000000" pitchFamily="2" charset="0"/>
                <a:ea typeface="Times New Roman" panose="02020603050405020304" pitchFamily="18" charset="0"/>
              </a:rPr>
              <a:t>.</a:t>
            </a:r>
          </a:p>
          <a:p>
            <a:pPr algn="ctr">
              <a:buNone/>
            </a:pPr>
            <a:endParaRPr lang="en-US" b="1" dirty="0">
              <a:solidFill>
                <a:srgbClr val="F16F90"/>
              </a:solidFill>
              <a:latin typeface="Poppins" panose="00000500000000000000" pitchFamily="2" charset="0"/>
              <a:ea typeface="Times New Roman" panose="02020603050405020304" pitchFamily="18" charset="0"/>
            </a:endParaRPr>
          </a:p>
          <a:p>
            <a:pPr algn="ctr">
              <a:buNone/>
            </a:pPr>
            <a:r>
              <a:rPr lang="en-US" sz="2000" b="1" dirty="0" err="1">
                <a:solidFill>
                  <a:srgbClr val="F16F90"/>
                </a:solidFill>
                <a:effectLst/>
                <a:latin typeface="Poppins" panose="00000500000000000000" pitchFamily="2" charset="0"/>
                <a:ea typeface="Times New Roman" panose="02020603050405020304" pitchFamily="18" charset="0"/>
              </a:rPr>
              <a:t>Lektion</a:t>
            </a:r>
            <a:r>
              <a:rPr lang="en-US" sz="2000" b="1" dirty="0">
                <a:solidFill>
                  <a:srgbClr val="F16F90"/>
                </a:solidFill>
                <a:effectLst/>
                <a:latin typeface="Poppins" panose="00000500000000000000" pitchFamily="2" charset="0"/>
                <a:ea typeface="Times New Roman" panose="02020603050405020304" pitchFamily="18" charset="0"/>
              </a:rPr>
              <a:t> 2 – </a:t>
            </a:r>
            <a:r>
              <a:rPr lang="en-US" sz="2000" b="1" dirty="0" err="1">
                <a:solidFill>
                  <a:srgbClr val="F16F90"/>
                </a:solidFill>
                <a:latin typeface="Poppins" panose="00000500000000000000" pitchFamily="2" charset="0"/>
                <a:ea typeface="Times New Roman" panose="02020603050405020304" pitchFamily="18" charset="0"/>
              </a:rPr>
              <a:t>Wissenschaftlich</a:t>
            </a:r>
            <a:r>
              <a:rPr lang="en-US" sz="2000" b="1" dirty="0">
                <a:solidFill>
                  <a:srgbClr val="F16F90"/>
                </a:solidFill>
                <a:latin typeface="Poppins" panose="00000500000000000000" pitchFamily="2" charset="0"/>
                <a:ea typeface="Times New Roman" panose="02020603050405020304" pitchFamily="18" charset="0"/>
              </a:rPr>
              <a:t> </a:t>
            </a:r>
            <a:r>
              <a:rPr lang="en-US" sz="2000" b="1" dirty="0" err="1">
                <a:solidFill>
                  <a:srgbClr val="F16F90"/>
                </a:solidFill>
                <a:latin typeface="Poppins" panose="00000500000000000000" pitchFamily="2" charset="0"/>
                <a:ea typeface="Times New Roman" panose="02020603050405020304" pitchFamily="18" charset="0"/>
              </a:rPr>
              <a:t>agieren</a:t>
            </a:r>
            <a:r>
              <a:rPr lang="en-US" sz="2000" b="1" dirty="0">
                <a:solidFill>
                  <a:srgbClr val="F16F90"/>
                </a:solidFill>
                <a:effectLst/>
                <a:latin typeface="Poppins" panose="00000500000000000000" pitchFamily="2"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pic>
        <p:nvPicPr>
          <p:cNvPr id="2054" name="Picture 4">
            <a:extLst>
              <a:ext uri="{FF2B5EF4-FFF2-40B4-BE49-F238E27FC236}">
                <a16:creationId xmlns:a16="http://schemas.microsoft.com/office/drawing/2014/main" id="{7F5EAF14-8D6C-990C-AD5A-B0BD86AE2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9B998632-0B11-67D0-AA09-1E136828EF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C9130799-C95D-E7F3-CFDE-517AE8369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A34B971F-5ACA-C475-1252-768D1403A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2B55677A-709E-D4B5-F4DE-40EBAFB687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5A8FAC36-4F7B-E154-A073-91182CC6D87B}"/>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5D7B06DC-0073-B7D6-8776-789C001ED6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9685E4B3-3374-B909-6327-65E7AF89F6D2}"/>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256EFFBC-8830-948D-122F-963D8FC04920}"/>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19C5CCCF-2C88-4063-2D71-A1AF07DD31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61DA530B-350B-E916-F701-6B3B6401869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67266" y="628288"/>
            <a:ext cx="1015471" cy="1015471"/>
          </a:xfrm>
          <a:prstGeom prst="rect">
            <a:avLst/>
          </a:prstGeom>
        </p:spPr>
      </p:pic>
      <p:pic>
        <p:nvPicPr>
          <p:cNvPr id="12" name="Graphic 11">
            <a:extLst>
              <a:ext uri="{FF2B5EF4-FFF2-40B4-BE49-F238E27FC236}">
                <a16:creationId xmlns:a16="http://schemas.microsoft.com/office/drawing/2014/main" id="{8E55F843-B8CA-0811-1A07-382158719BF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EDFA11E8-7BE1-C4BA-EA03-AAF5C4D1DB5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14071D2C-9604-53A6-F94A-478F531696C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5" name="Graphic 14">
            <a:extLst>
              <a:ext uri="{FF2B5EF4-FFF2-40B4-BE49-F238E27FC236}">
                <a16:creationId xmlns:a16="http://schemas.microsoft.com/office/drawing/2014/main" id="{93380384-1BCB-F933-7F66-1C2A7F0D6A2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pic>
        <p:nvPicPr>
          <p:cNvPr id="17" name="Graphic 16">
            <a:extLst>
              <a:ext uri="{FF2B5EF4-FFF2-40B4-BE49-F238E27FC236}">
                <a16:creationId xmlns:a16="http://schemas.microsoft.com/office/drawing/2014/main" id="{0D7B791E-5B5E-1768-A395-CC3B037B012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781050" y="4248150"/>
            <a:ext cx="742950" cy="571500"/>
          </a:xfrm>
          <a:prstGeom prst="rect">
            <a:avLst/>
          </a:prstGeom>
        </p:spPr>
      </p:pic>
      <p:pic>
        <p:nvPicPr>
          <p:cNvPr id="18" name="Graphic 17">
            <a:extLst>
              <a:ext uri="{FF2B5EF4-FFF2-40B4-BE49-F238E27FC236}">
                <a16:creationId xmlns:a16="http://schemas.microsoft.com/office/drawing/2014/main" id="{2BCA4024-86B7-8188-1DD0-2C68E8997A6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spTree>
    <p:extLst>
      <p:ext uri="{BB962C8B-B14F-4D97-AF65-F5344CB8AC3E}">
        <p14:creationId xmlns:p14="http://schemas.microsoft.com/office/powerpoint/2010/main" val="3449898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15154-90C7-8416-7579-044109413A5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2C3BB6B-E7EE-E6E9-9313-068653575ACD}"/>
              </a:ext>
            </a:extLst>
          </p:cNvPr>
          <p:cNvSpPr>
            <a:spLocks noGrp="1"/>
          </p:cNvSpPr>
          <p:nvPr>
            <p:ph type="subTitle" idx="1"/>
          </p:nvPr>
        </p:nvSpPr>
        <p:spPr>
          <a:xfrm>
            <a:off x="132775" y="1816273"/>
            <a:ext cx="9599658" cy="3919893"/>
          </a:xfrm>
        </p:spPr>
        <p:txBody>
          <a:bodyPr>
            <a:normAutofit fontScale="92500" lnSpcReduction="20000"/>
          </a:bodyPr>
          <a:lstStyle/>
          <a:p>
            <a:pPr algn="l">
              <a:buNone/>
            </a:pPr>
            <a:r>
              <a:rPr lang="en-US" b="1" dirty="0" err="1">
                <a:latin typeface="Poppins" panose="00000500000000000000" pitchFamily="2" charset="0"/>
                <a:ea typeface="Times New Roman" panose="02020603050405020304" pitchFamily="18" charset="0"/>
              </a:rPr>
              <a:t>Wissenschaftliche</a:t>
            </a:r>
            <a:r>
              <a:rPr lang="en-US" b="1" dirty="0">
                <a:latin typeface="Poppins" panose="00000500000000000000" pitchFamily="2" charset="0"/>
                <a:ea typeface="Times New Roman" panose="02020603050405020304" pitchFamily="18" charset="0"/>
              </a:rPr>
              <a:t> Methode</a:t>
            </a:r>
          </a:p>
          <a:p>
            <a:pPr algn="l">
              <a:buNone/>
            </a:pPr>
            <a:endParaRPr lang="en-US" sz="2400" b="1" dirty="0">
              <a:effectLst/>
              <a:latin typeface="Poppins" panose="00000500000000000000" pitchFamily="2" charset="0"/>
              <a:ea typeface="Times New Roman" panose="02020603050405020304" pitchFamily="18" charset="0"/>
              <a:cs typeface="Poppins Light" panose="00000400000000000000" pitchFamily="2" charset="0"/>
            </a:endParaRPr>
          </a:p>
          <a:p>
            <a:pPr marL="457200" indent="-457200" algn="l">
              <a:buFont typeface="+mj-lt"/>
              <a:buAutoNum type="arabicPeriod"/>
            </a:pPr>
            <a:r>
              <a:rPr lang="en-US" dirty="0" err="1">
                <a:latin typeface="Poppins Light" panose="00000400000000000000" pitchFamily="2" charset="0"/>
                <a:ea typeface="Times New Roman" panose="02020603050405020304" pitchFamily="18" charset="0"/>
                <a:cs typeface="Poppins Light" panose="00000400000000000000" pitchFamily="2" charset="0"/>
              </a:rPr>
              <a:t>Beobachten</a:t>
            </a:r>
            <a:endParaRPr lang="en-US" sz="2400" dirty="0">
              <a:effectLst/>
              <a:latin typeface="Poppins Light" panose="00000400000000000000" pitchFamily="2" charset="0"/>
              <a:ea typeface="Times New Roman" panose="02020603050405020304" pitchFamily="18" charset="0"/>
              <a:cs typeface="Poppins Light" panose="00000400000000000000" pitchFamily="2" charset="0"/>
            </a:endParaRPr>
          </a:p>
          <a:p>
            <a:pPr marL="457200" indent="-457200" algn="l">
              <a:buFont typeface="+mj-lt"/>
              <a:buAutoNum type="arabicPeriod"/>
            </a:pPr>
            <a:r>
              <a:rPr lang="en-US" dirty="0" err="1">
                <a:latin typeface="Poppins Light" panose="00000400000000000000" pitchFamily="2" charset="0"/>
                <a:ea typeface="Times New Roman" panose="02020603050405020304" pitchFamily="18" charset="0"/>
                <a:cs typeface="Poppins Light" panose="00000400000000000000" pitchFamily="2" charset="0"/>
              </a:rPr>
              <a:t>Fragen</a:t>
            </a:r>
            <a:r>
              <a:rPr lang="en-US" dirty="0">
                <a:latin typeface="Poppins Light" panose="00000400000000000000" pitchFamily="2" charset="0"/>
                <a:ea typeface="Times New Roman" panose="02020603050405020304" pitchFamily="18" charset="0"/>
                <a:cs typeface="Poppins Light" panose="00000400000000000000" pitchFamily="2" charset="0"/>
              </a:rPr>
              <a:t> </a:t>
            </a:r>
            <a:r>
              <a:rPr lang="en-US" dirty="0" err="1">
                <a:latin typeface="Poppins Light" panose="00000400000000000000" pitchFamily="2" charset="0"/>
                <a:ea typeface="Times New Roman" panose="02020603050405020304" pitchFamily="18" charset="0"/>
                <a:cs typeface="Poppins Light" panose="00000400000000000000" pitchFamily="2" charset="0"/>
              </a:rPr>
              <a:t>stellen</a:t>
            </a:r>
            <a:endParaRPr lang="en-US" sz="2400" dirty="0">
              <a:effectLst/>
              <a:latin typeface="Poppins Light" panose="00000400000000000000" pitchFamily="2" charset="0"/>
              <a:ea typeface="Times New Roman" panose="02020603050405020304" pitchFamily="18" charset="0"/>
              <a:cs typeface="Poppins Light" panose="00000400000000000000" pitchFamily="2" charset="0"/>
            </a:endParaRPr>
          </a:p>
          <a:p>
            <a:pPr marL="457200" indent="-457200" algn="l">
              <a:buFont typeface="+mj-lt"/>
              <a:buAutoNum type="arabicPeriod"/>
            </a:pPr>
            <a:r>
              <a:rPr lang="en-US" sz="2400" dirty="0" err="1">
                <a:effectLst/>
                <a:latin typeface="Poppins Light" panose="00000400000000000000" pitchFamily="2" charset="0"/>
                <a:ea typeface="Times New Roman" panose="02020603050405020304" pitchFamily="18" charset="0"/>
                <a:cs typeface="Poppins Light" panose="00000400000000000000" pitchFamily="2" charset="0"/>
              </a:rPr>
              <a:t>Hypothesen</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 (Was </a:t>
            </a:r>
            <a:r>
              <a:rPr lang="en-US" sz="2400" dirty="0" err="1">
                <a:effectLst/>
                <a:latin typeface="Poppins Light" panose="00000400000000000000" pitchFamily="2" charset="0"/>
                <a:ea typeface="Times New Roman" panose="02020603050405020304" pitchFamily="18" charset="0"/>
                <a:cs typeface="Poppins Light" panose="00000400000000000000" pitchFamily="2" charset="0"/>
              </a:rPr>
              <a:t>zählt</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a:t>
            </a:r>
          </a:p>
          <a:p>
            <a:pPr marL="457200" indent="-457200" algn="l">
              <a:buFont typeface="+mj-lt"/>
              <a:buAutoNum type="arabicPeriod"/>
            </a:pPr>
            <a:r>
              <a:rPr lang="en-US" sz="2400" dirty="0" err="1">
                <a:effectLst/>
                <a:latin typeface="Poppins Light" panose="00000400000000000000" pitchFamily="2" charset="0"/>
                <a:ea typeface="Times New Roman" panose="02020603050405020304" pitchFamily="18" charset="0"/>
                <a:cs typeface="Poppins Light" panose="00000400000000000000" pitchFamily="2" charset="0"/>
              </a:rPr>
              <a:t>Daten</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 </a:t>
            </a:r>
            <a:r>
              <a:rPr lang="en-US" dirty="0" err="1">
                <a:latin typeface="Poppins Light" panose="00000400000000000000" pitchFamily="2" charset="0"/>
                <a:ea typeface="Times New Roman" panose="02020603050405020304" pitchFamily="18" charset="0"/>
                <a:cs typeface="Poppins Light" panose="00000400000000000000" pitchFamily="2" charset="0"/>
              </a:rPr>
              <a:t>sammeln</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 (</a:t>
            </a:r>
            <a:r>
              <a:rPr lang="en-US" dirty="0">
                <a:latin typeface="Poppins Light" panose="00000400000000000000" pitchFamily="2" charset="0"/>
                <a:ea typeface="Times New Roman" panose="02020603050405020304" pitchFamily="18" charset="0"/>
                <a:cs typeface="Poppins Light" panose="00000400000000000000" pitchFamily="2" charset="0"/>
              </a:rPr>
              <a:t>Bilder</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a:t>
            </a:r>
          </a:p>
          <a:p>
            <a:pPr marL="457200" indent="-457200" algn="l">
              <a:buFont typeface="+mj-lt"/>
              <a:buAutoNum type="arabicPeriod"/>
            </a:pPr>
            <a:r>
              <a:rPr lang="en-US" sz="2400" dirty="0" err="1">
                <a:effectLst/>
                <a:latin typeface="Poppins Light" panose="00000400000000000000" pitchFamily="2" charset="0"/>
                <a:ea typeface="Times New Roman" panose="02020603050405020304" pitchFamily="18" charset="0"/>
                <a:cs typeface="Poppins Light" panose="00000400000000000000" pitchFamily="2" charset="0"/>
              </a:rPr>
              <a:t>Analyse</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 (</a:t>
            </a:r>
            <a:r>
              <a:rPr lang="en-US" dirty="0">
                <a:latin typeface="Poppins Light" panose="00000400000000000000" pitchFamily="2" charset="0"/>
                <a:ea typeface="Times New Roman" panose="02020603050405020304" pitchFamily="18" charset="0"/>
                <a:cs typeface="Poppins Light" panose="00000400000000000000" pitchFamily="2" charset="0"/>
              </a:rPr>
              <a:t>Texte</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a:t>
            </a:r>
          </a:p>
          <a:p>
            <a:pPr marL="457200" indent="-457200" algn="l">
              <a:buFont typeface="+mj-lt"/>
              <a:buAutoNum type="arabicPeriod"/>
            </a:pPr>
            <a:r>
              <a:rPr lang="en-US" dirty="0" err="1">
                <a:latin typeface="Poppins Light" panose="00000400000000000000" pitchFamily="2" charset="0"/>
                <a:ea typeface="Times New Roman" panose="02020603050405020304" pitchFamily="18" charset="0"/>
                <a:cs typeface="Poppins Light" panose="00000400000000000000" pitchFamily="2" charset="0"/>
              </a:rPr>
              <a:t>Zusammenfassen</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 (</a:t>
            </a:r>
            <a:r>
              <a:rPr lang="en-US" dirty="0" err="1">
                <a:latin typeface="Poppins Light" panose="00000400000000000000" pitchFamily="2" charset="0"/>
                <a:ea typeface="Times New Roman" panose="02020603050405020304" pitchFamily="18" charset="0"/>
                <a:cs typeface="Poppins Light" panose="00000400000000000000" pitchFamily="2" charset="0"/>
              </a:rPr>
              <a:t>Nimm</a:t>
            </a:r>
            <a:r>
              <a:rPr lang="en-US" dirty="0">
                <a:latin typeface="Poppins Light" panose="00000400000000000000" pitchFamily="2" charset="0"/>
                <a:ea typeface="Times New Roman" panose="02020603050405020304" pitchFamily="18" charset="0"/>
                <a:cs typeface="Poppins Light" panose="00000400000000000000" pitchFamily="2" charset="0"/>
              </a:rPr>
              <a:t> es </a:t>
            </a:r>
            <a:r>
              <a:rPr lang="en-US" dirty="0" err="1">
                <a:latin typeface="Poppins Light" panose="00000400000000000000" pitchFamily="2" charset="0"/>
                <a:ea typeface="Times New Roman" panose="02020603050405020304" pitchFamily="18" charset="0"/>
                <a:cs typeface="Poppins Light" panose="00000400000000000000" pitchFamily="2" charset="0"/>
              </a:rPr>
              <a:t>oder</a:t>
            </a:r>
            <a:r>
              <a:rPr lang="en-US" dirty="0">
                <a:latin typeface="Poppins Light" panose="00000400000000000000" pitchFamily="2" charset="0"/>
                <a:ea typeface="Times New Roman" panose="02020603050405020304" pitchFamily="18" charset="0"/>
                <a:cs typeface="Poppins Light" panose="00000400000000000000" pitchFamily="2" charset="0"/>
              </a:rPr>
              <a:t> lass es</a:t>
            </a:r>
            <a:r>
              <a:rPr lang="en-US" sz="2400" dirty="0">
                <a:effectLst/>
                <a:latin typeface="Poppins Light" panose="00000400000000000000" pitchFamily="2" charset="0"/>
                <a:ea typeface="Times New Roman" panose="02020603050405020304" pitchFamily="18" charset="0"/>
                <a:cs typeface="Poppins Light" panose="00000400000000000000" pitchFamily="2" charset="0"/>
              </a:rPr>
              <a:t>)</a:t>
            </a:r>
          </a:p>
          <a:p>
            <a:pPr marL="457200" indent="-457200" algn="l">
              <a:buFont typeface="+mj-lt"/>
              <a:buAutoNum type="arabicPeriod"/>
            </a:pPr>
            <a:endParaRPr lang="en-US" dirty="0">
              <a:latin typeface="Poppins Light" panose="00000400000000000000" pitchFamily="2" charset="0"/>
              <a:ea typeface="Times New Roman" panose="02020603050405020304" pitchFamily="18" charset="0"/>
              <a:cs typeface="Poppins Light" panose="00000400000000000000" pitchFamily="2" charset="0"/>
            </a:endParaRPr>
          </a:p>
          <a:p>
            <a:pPr algn="l"/>
            <a:r>
              <a:rPr lang="en-US" sz="2400" dirty="0">
                <a:effectLst/>
                <a:latin typeface="Poppins SemiBold" panose="00000700000000000000" pitchFamily="2" charset="0"/>
                <a:ea typeface="Times New Roman" panose="02020603050405020304" pitchFamily="18" charset="0"/>
                <a:cs typeface="Poppins SemiBold" panose="00000700000000000000" pitchFamily="2" charset="0"/>
              </a:rPr>
              <a:t>Wissenschaft= Ideen </a:t>
            </a:r>
            <a:r>
              <a:rPr lang="en-US" sz="2400" dirty="0" err="1">
                <a:effectLst/>
                <a:latin typeface="Poppins SemiBold" panose="00000700000000000000" pitchFamily="2" charset="0"/>
                <a:ea typeface="Times New Roman" panose="02020603050405020304" pitchFamily="18" charset="0"/>
                <a:cs typeface="Poppins SemiBold" panose="00000700000000000000" pitchFamily="2" charset="0"/>
              </a:rPr>
              <a:t>anhand</a:t>
            </a:r>
            <a:r>
              <a:rPr lang="en-US" sz="2400" dirty="0">
                <a:effectLst/>
                <a:latin typeface="Poppins SemiBold" panose="00000700000000000000" pitchFamily="2" charset="0"/>
                <a:ea typeface="Times New Roman" panose="02020603050405020304" pitchFamily="18" charset="0"/>
                <a:cs typeface="Poppins SemiBold" panose="00000700000000000000" pitchFamily="2" charset="0"/>
              </a:rPr>
              <a:t> von </a:t>
            </a:r>
            <a:r>
              <a:rPr lang="en-US" sz="2400" dirty="0" err="1">
                <a:effectLst/>
                <a:latin typeface="Poppins SemiBold" panose="00000700000000000000" pitchFamily="2" charset="0"/>
                <a:ea typeface="Times New Roman" panose="02020603050405020304" pitchFamily="18" charset="0"/>
                <a:cs typeface="Poppins SemiBold" panose="00000700000000000000" pitchFamily="2" charset="0"/>
              </a:rPr>
              <a:t>Beweisen</a:t>
            </a:r>
            <a:r>
              <a:rPr lang="en-US" sz="2400" dirty="0">
                <a:effectLst/>
                <a:latin typeface="Poppins SemiBold" panose="00000700000000000000" pitchFamily="2" charset="0"/>
                <a:ea typeface="Times New Roman" panose="02020603050405020304" pitchFamily="18" charset="0"/>
                <a:cs typeface="Poppins SemiBold" panose="00000700000000000000" pitchFamily="2" charset="0"/>
              </a:rPr>
              <a:t> </a:t>
            </a:r>
            <a:r>
              <a:rPr lang="en-US" sz="2400" dirty="0" err="1">
                <a:effectLst/>
                <a:latin typeface="Poppins SemiBold" panose="00000700000000000000" pitchFamily="2" charset="0"/>
                <a:ea typeface="Times New Roman" panose="02020603050405020304" pitchFamily="18" charset="0"/>
                <a:cs typeface="Poppins SemiBold" panose="00000700000000000000" pitchFamily="2" charset="0"/>
              </a:rPr>
              <a:t>überprüfen</a:t>
            </a:r>
            <a:endParaRPr lang="en-US" sz="2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054" name="Picture 4">
            <a:extLst>
              <a:ext uri="{FF2B5EF4-FFF2-40B4-BE49-F238E27FC236}">
                <a16:creationId xmlns:a16="http://schemas.microsoft.com/office/drawing/2014/main" id="{0EF5FA1F-7568-6630-7197-F8D87BA36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428AAEAA-C66C-95DE-3771-0F41903611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EBFF7468-82CA-8C29-7048-F0D98229D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543C3803-F9AF-C463-7884-ED1940031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426CDBE2-B414-6DC3-99AB-A04982BC5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3D514BFA-097C-C550-F588-DE1093A5F56C}"/>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33E56081-7910-FF55-2FB9-02BC075E02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3153161E-329D-8222-04FA-E72057EE78F3}"/>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460E74F5-86D5-C2E4-EFD9-08D6248292D3}"/>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1B15F36D-4419-1ED3-C35D-731313C51F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FF38AFEB-EB62-E2FA-B616-42F72B8A730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B6C86A65-E532-E724-2B06-3AA7A1140CE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609BE84D-1C02-6F20-5A14-CA52032D4B3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007FE590-7B5C-A5A3-CEFE-2B8285E8AC3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DBBEC4E9-8617-3231-B690-4D7696A0536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3C574CF5-07CC-AC1F-8E57-1CB20077B3A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5CF15CBB-DD7D-503B-933D-93A3B8F3593A}"/>
              </a:ext>
            </a:extLst>
          </p:cNvPr>
          <p:cNvSpPr>
            <a:spLocks noGrp="1"/>
          </p:cNvSpPr>
          <p:nvPr>
            <p:ph type="ctrTitle"/>
          </p:nvPr>
        </p:nvSpPr>
        <p:spPr>
          <a:xfrm>
            <a:off x="103077" y="401040"/>
            <a:ext cx="11102555" cy="911293"/>
          </a:xfrm>
        </p:spPr>
        <p:txBody>
          <a:bodyPr>
            <a:normAutofit/>
          </a:bodyPr>
          <a:lstStyle/>
          <a:p>
            <a:pPr algn="l"/>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Von der Idee </a:t>
            </a:r>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zur</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Untersuchung</a:t>
            </a:r>
            <a:endParaRPr lang="en-US" sz="4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280426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662F-401A-94E7-432C-21B794B3252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963B7D9-F8D0-253A-AEB9-2C6A3DAD6A76}"/>
              </a:ext>
            </a:extLst>
          </p:cNvPr>
          <p:cNvSpPr>
            <a:spLocks noGrp="1"/>
          </p:cNvSpPr>
          <p:nvPr>
            <p:ph type="subTitle" idx="1"/>
          </p:nvPr>
        </p:nvSpPr>
        <p:spPr>
          <a:xfrm>
            <a:off x="132775" y="1816273"/>
            <a:ext cx="9599658" cy="3919893"/>
          </a:xfrm>
        </p:spPr>
        <p:txBody>
          <a:bodyPr>
            <a:normAutofit/>
          </a:bodyPr>
          <a:lstStyle/>
          <a:p>
            <a:pPr algn="l">
              <a:buNone/>
            </a:pPr>
            <a:r>
              <a:rPr lang="en-US" b="1" dirty="0">
                <a:latin typeface="Poppins" panose="00000500000000000000" pitchFamily="2" charset="0"/>
                <a:ea typeface="Times New Roman" panose="02020603050405020304" pitchFamily="18" charset="0"/>
              </a:rPr>
              <a:t>Die Schüler*</a:t>
            </a:r>
            <a:r>
              <a:rPr lang="en-US" b="1" dirty="0" err="1">
                <a:latin typeface="Poppins" panose="00000500000000000000" pitchFamily="2" charset="0"/>
                <a:ea typeface="Times New Roman" panose="02020603050405020304" pitchFamily="18" charset="0"/>
              </a:rPr>
              <a:t>innen</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produzieren</a:t>
            </a:r>
            <a:r>
              <a:rPr lang="en-US" b="1" dirty="0">
                <a:latin typeface="Poppins" panose="00000500000000000000" pitchFamily="2" charset="0"/>
                <a:ea typeface="Times New Roman" panose="02020603050405020304" pitchFamily="18" charset="0"/>
              </a:rPr>
              <a:t> 4 “</a:t>
            </a:r>
            <a:r>
              <a:rPr lang="en-US" b="1" dirty="0" err="1">
                <a:latin typeface="Poppins" panose="00000500000000000000" pitchFamily="2" charset="0"/>
                <a:ea typeface="Times New Roman" panose="02020603050405020304" pitchFamily="18" charset="0"/>
              </a:rPr>
              <a:t>Daten</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Punkte</a:t>
            </a:r>
            <a:r>
              <a:rPr lang="en-US" b="1" dirty="0">
                <a:latin typeface="Poppins" panose="00000500000000000000" pitchFamily="2" charset="0"/>
                <a:ea typeface="Times New Roman" panose="02020603050405020304" pitchFamily="18" charset="0"/>
              </a:rPr>
              <a:t>”:</a:t>
            </a:r>
          </a:p>
          <a:p>
            <a:pPr algn="l">
              <a:buNone/>
            </a:pPr>
            <a:endParaRPr lang="en-US" b="1" dirty="0">
              <a:latin typeface="Poppins" panose="00000500000000000000" pitchFamily="2" charset="0"/>
              <a:ea typeface="Times New Roman" panose="02020603050405020304" pitchFamily="18" charset="0"/>
            </a:endParaRPr>
          </a:p>
          <a:p>
            <a:pPr marL="342900" indent="-342900" algn="l">
              <a:buFont typeface="Arial" panose="020B0604020202020204" pitchFamily="34" charset="0"/>
              <a:buChar char="•"/>
            </a:pPr>
            <a:r>
              <a:rPr lang="en-US" b="1" dirty="0">
                <a:latin typeface="Poppins" panose="00000500000000000000" pitchFamily="2" charset="0"/>
                <a:ea typeface="Times New Roman" panose="02020603050405020304" pitchFamily="18" charset="0"/>
              </a:rPr>
              <a:t>Personal SPACE (</a:t>
            </a:r>
            <a:r>
              <a:rPr lang="en-US" b="1" dirty="0" err="1">
                <a:latin typeface="Poppins" panose="00000500000000000000" pitchFamily="2" charset="0"/>
                <a:ea typeface="Times New Roman" panose="02020603050405020304" pitchFamily="18" charset="0"/>
              </a:rPr>
              <a:t>Persönlicher</a:t>
            </a:r>
            <a:r>
              <a:rPr lang="en-US" b="1" dirty="0">
                <a:latin typeface="Poppins" panose="00000500000000000000" pitchFamily="2" charset="0"/>
                <a:ea typeface="Times New Roman" panose="02020603050405020304" pitchFamily="18" charset="0"/>
              </a:rPr>
              <a:t> Raum)</a:t>
            </a:r>
          </a:p>
          <a:p>
            <a:pPr marL="342900" indent="-342900" algn="l">
              <a:buFont typeface="Arial" panose="020B0604020202020204" pitchFamily="34" charset="0"/>
              <a:buChar char="•"/>
            </a:pPr>
            <a:r>
              <a:rPr lang="en-US" b="1" dirty="0">
                <a:latin typeface="Poppins" panose="00000500000000000000" pitchFamily="2" charset="0"/>
                <a:ea typeface="Times New Roman" panose="02020603050405020304" pitchFamily="18" charset="0"/>
              </a:rPr>
              <a:t>Common SPACE (</a:t>
            </a:r>
            <a:r>
              <a:rPr lang="en-US" b="1" dirty="0" err="1">
                <a:latin typeface="Poppins" panose="00000500000000000000" pitchFamily="2" charset="0"/>
                <a:ea typeface="Times New Roman" panose="02020603050405020304" pitchFamily="18" charset="0"/>
              </a:rPr>
              <a:t>Gemeinsamer</a:t>
            </a:r>
            <a:r>
              <a:rPr lang="en-US" b="1" dirty="0">
                <a:latin typeface="Poppins" panose="00000500000000000000" pitchFamily="2" charset="0"/>
                <a:ea typeface="Times New Roman" panose="02020603050405020304" pitchFamily="18" charset="0"/>
              </a:rPr>
              <a:t> Raum)</a:t>
            </a:r>
          </a:p>
          <a:p>
            <a:pPr marL="342900" indent="-342900" algn="l">
              <a:buFont typeface="Arial" panose="020B0604020202020204" pitchFamily="34" charset="0"/>
              <a:buChar char="•"/>
            </a:pPr>
            <a:r>
              <a:rPr lang="en-US" b="1" dirty="0">
                <a:latin typeface="Poppins" panose="00000500000000000000" pitchFamily="2" charset="0"/>
                <a:ea typeface="Times New Roman" panose="02020603050405020304" pitchFamily="18" charset="0"/>
              </a:rPr>
              <a:t>Outer SPACE (Weltraum)</a:t>
            </a:r>
          </a:p>
          <a:p>
            <a:pPr marL="342900" indent="-342900" algn="l">
              <a:buFont typeface="Arial" panose="020B0604020202020204" pitchFamily="34" charset="0"/>
              <a:buChar char="•"/>
            </a:pPr>
            <a:r>
              <a:rPr lang="en-US" b="1" dirty="0">
                <a:latin typeface="Poppins" panose="00000500000000000000" pitchFamily="2" charset="0"/>
                <a:ea typeface="Times New Roman" panose="02020603050405020304" pitchFamily="18" charset="0"/>
              </a:rPr>
              <a:t>Creative SPACE (</a:t>
            </a:r>
            <a:r>
              <a:rPr lang="en-US" b="1" dirty="0" err="1">
                <a:latin typeface="Poppins" panose="00000500000000000000" pitchFamily="2" charset="0"/>
                <a:ea typeface="Times New Roman" panose="02020603050405020304" pitchFamily="18" charset="0"/>
              </a:rPr>
              <a:t>Kreativer</a:t>
            </a:r>
            <a:r>
              <a:rPr lang="en-US" b="1" dirty="0">
                <a:latin typeface="Poppins" panose="00000500000000000000" pitchFamily="2" charset="0"/>
                <a:ea typeface="Times New Roman" panose="02020603050405020304" pitchFamily="18" charset="0"/>
              </a:rPr>
              <a:t> Raum)</a:t>
            </a:r>
          </a:p>
          <a:p>
            <a:pPr algn="l">
              <a:buNone/>
            </a:pPr>
            <a:endParaRPr lang="en-US" b="1" dirty="0">
              <a:latin typeface="Poppins" panose="00000500000000000000" pitchFamily="2" charset="0"/>
              <a:ea typeface="Times New Roman" panose="02020603050405020304" pitchFamily="18" charset="0"/>
            </a:endParaRPr>
          </a:p>
          <a:p>
            <a:pPr algn="l">
              <a:buNone/>
            </a:pPr>
            <a:r>
              <a:rPr lang="en-US" b="1" dirty="0">
                <a:latin typeface="Poppins" panose="00000500000000000000" pitchFamily="2" charset="0"/>
                <a:ea typeface="Times New Roman" panose="02020603050405020304" pitchFamily="18" charset="0"/>
              </a:rPr>
              <a:t>📸 Bilder= </a:t>
            </a:r>
            <a:r>
              <a:rPr lang="en-US" b="1" dirty="0" err="1">
                <a:latin typeface="Poppins" panose="00000500000000000000" pitchFamily="2" charset="0"/>
                <a:ea typeface="Times New Roman" panose="02020603050405020304" pitchFamily="18" charset="0"/>
              </a:rPr>
              <a:t>erforschte</a:t>
            </a:r>
            <a:r>
              <a:rPr lang="en-US" b="1" dirty="0">
                <a:latin typeface="Poppins" panose="00000500000000000000" pitchFamily="2" charset="0"/>
                <a:ea typeface="Times New Roman" panose="02020603050405020304" pitchFamily="18" charset="0"/>
              </a:rPr>
              <a:t> </a:t>
            </a:r>
            <a:r>
              <a:rPr lang="en-US" b="1" dirty="0" err="1">
                <a:latin typeface="Poppins" panose="00000500000000000000" pitchFamily="2" charset="0"/>
                <a:ea typeface="Times New Roman" panose="02020603050405020304" pitchFamily="18" charset="0"/>
              </a:rPr>
              <a:t>Daten</a:t>
            </a:r>
            <a:endParaRPr lang="en-US" sz="2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pic>
        <p:nvPicPr>
          <p:cNvPr id="2054" name="Picture 4">
            <a:extLst>
              <a:ext uri="{FF2B5EF4-FFF2-40B4-BE49-F238E27FC236}">
                <a16:creationId xmlns:a16="http://schemas.microsoft.com/office/drawing/2014/main" id="{408097AE-4E5F-DC8A-8DC0-D9EAF4907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581" y="357713"/>
            <a:ext cx="1461341" cy="12031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1">
            <a:extLst>
              <a:ext uri="{FF2B5EF4-FFF2-40B4-BE49-F238E27FC236}">
                <a16:creationId xmlns:a16="http://schemas.microsoft.com/office/drawing/2014/main" id="{25B71B30-3288-D74C-B8B7-BE740B5BF1A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9455" y="6360961"/>
            <a:ext cx="2201995" cy="314703"/>
          </a:xfrm>
          <a:prstGeom prst="rect">
            <a:avLst/>
          </a:prstGeom>
        </p:spPr>
      </p:pic>
      <p:pic>
        <p:nvPicPr>
          <p:cNvPr id="2049" name="Picture 5">
            <a:extLst>
              <a:ext uri="{FF2B5EF4-FFF2-40B4-BE49-F238E27FC236}">
                <a16:creationId xmlns:a16="http://schemas.microsoft.com/office/drawing/2014/main" id="{31FB3FEF-5236-E4E4-CB48-D013A6B86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41" y="6400801"/>
            <a:ext cx="1203325" cy="3323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id="{838DF198-9467-4645-CD1F-EDE6DA1AF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2" y="6360961"/>
            <a:ext cx="387154" cy="2732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0F25F6E7-D8DC-C812-E80D-639EADC76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700" y="6376656"/>
            <a:ext cx="432439" cy="17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3">
            <a:extLst>
              <a:ext uri="{FF2B5EF4-FFF2-40B4-BE49-F238E27FC236}">
                <a16:creationId xmlns:a16="http://schemas.microsoft.com/office/drawing/2014/main" id="{B70B4062-77BE-0E68-109B-CEF91BB6E33A}"/>
              </a:ext>
            </a:extLst>
          </p:cNvPr>
          <p:cNvSpPr/>
          <p:nvPr/>
        </p:nvSpPr>
        <p:spPr>
          <a:xfrm>
            <a:off x="-67946" y="-19051"/>
            <a:ext cx="12259945" cy="367193"/>
          </a:xfrm>
          <a:prstGeom prst="rect">
            <a:avLst/>
          </a:prstGeom>
          <a:solidFill>
            <a:srgbClr val="F16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3" name="Picture 3">
            <a:extLst>
              <a:ext uri="{FF2B5EF4-FFF2-40B4-BE49-F238E27FC236}">
                <a16:creationId xmlns:a16="http://schemas.microsoft.com/office/drawing/2014/main" id="{4371C4A1-3522-6D55-87B4-B293C0D060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315" y="6376656"/>
            <a:ext cx="786053" cy="416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71FAF691-AE22-1195-2237-4DC60051B596}"/>
              </a:ext>
            </a:extLst>
          </p:cNvPr>
          <p:cNvSpPr>
            <a:spLocks noChangeArrowheads="1"/>
          </p:cNvSpPr>
          <p:nvPr/>
        </p:nvSpPr>
        <p:spPr bwMode="auto">
          <a:xfrm>
            <a:off x="-1" y="0"/>
            <a:ext cx="19431315" cy="1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C6D6C4CB-DB02-DEC1-87B1-634CA6E62BF7}"/>
              </a:ext>
            </a:extLst>
          </p:cNvPr>
          <p:cNvSpPr>
            <a:spLocks noChangeArrowheads="1"/>
          </p:cNvSpPr>
          <p:nvPr/>
        </p:nvSpPr>
        <p:spPr bwMode="auto">
          <a:xfrm>
            <a:off x="-1" y="457199"/>
            <a:ext cx="194313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37FD0B09-0F07-5779-92DD-E246869D1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374" y="6476919"/>
            <a:ext cx="1382597" cy="290192"/>
          </a:xfrm>
          <a:prstGeom prst="rect">
            <a:avLst/>
          </a:prstGeom>
        </p:spPr>
      </p:pic>
      <p:pic>
        <p:nvPicPr>
          <p:cNvPr id="11" name="Graphic 10">
            <a:extLst>
              <a:ext uri="{FF2B5EF4-FFF2-40B4-BE49-F238E27FC236}">
                <a16:creationId xmlns:a16="http://schemas.microsoft.com/office/drawing/2014/main" id="{DA6A215A-13C6-491C-DC70-8587B6D9B97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0075" y="357713"/>
            <a:ext cx="407723" cy="407723"/>
          </a:xfrm>
          <a:prstGeom prst="rect">
            <a:avLst/>
          </a:prstGeom>
        </p:spPr>
      </p:pic>
      <p:pic>
        <p:nvPicPr>
          <p:cNvPr id="12" name="Graphic 11">
            <a:extLst>
              <a:ext uri="{FF2B5EF4-FFF2-40B4-BE49-F238E27FC236}">
                <a16:creationId xmlns:a16="http://schemas.microsoft.com/office/drawing/2014/main" id="{E96D42C3-430B-FB34-651F-306FADE6947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57408" y="5456767"/>
            <a:ext cx="400843" cy="400843"/>
          </a:xfrm>
          <a:prstGeom prst="rect">
            <a:avLst/>
          </a:prstGeom>
        </p:spPr>
      </p:pic>
      <p:pic>
        <p:nvPicPr>
          <p:cNvPr id="13" name="Graphic 12">
            <a:extLst>
              <a:ext uri="{FF2B5EF4-FFF2-40B4-BE49-F238E27FC236}">
                <a16:creationId xmlns:a16="http://schemas.microsoft.com/office/drawing/2014/main" id="{C014EC7B-8AA5-C9B5-50C0-F39A14ACE55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76974" y="4936901"/>
            <a:ext cx="400843" cy="400843"/>
          </a:xfrm>
          <a:prstGeom prst="rect">
            <a:avLst/>
          </a:prstGeom>
        </p:spPr>
      </p:pic>
      <p:pic>
        <p:nvPicPr>
          <p:cNvPr id="14" name="Graphic 13">
            <a:extLst>
              <a:ext uri="{FF2B5EF4-FFF2-40B4-BE49-F238E27FC236}">
                <a16:creationId xmlns:a16="http://schemas.microsoft.com/office/drawing/2014/main" id="{E11B745E-202B-EE7D-2F9A-AF15A5B6FBD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508675" y="5566000"/>
            <a:ext cx="400843" cy="400843"/>
          </a:xfrm>
          <a:prstGeom prst="rect">
            <a:avLst/>
          </a:prstGeom>
        </p:spPr>
      </p:pic>
      <p:pic>
        <p:nvPicPr>
          <p:cNvPr id="18" name="Graphic 17">
            <a:extLst>
              <a:ext uri="{FF2B5EF4-FFF2-40B4-BE49-F238E27FC236}">
                <a16:creationId xmlns:a16="http://schemas.microsoft.com/office/drawing/2014/main" id="{DA30E0CA-B927-A9DC-2366-4C8F139D080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0355785">
            <a:off x="10804672" y="2446686"/>
            <a:ext cx="742950" cy="571500"/>
          </a:xfrm>
          <a:prstGeom prst="rect">
            <a:avLst/>
          </a:prstGeom>
        </p:spPr>
      </p:pic>
      <p:pic>
        <p:nvPicPr>
          <p:cNvPr id="15" name="Graphic 14">
            <a:extLst>
              <a:ext uri="{FF2B5EF4-FFF2-40B4-BE49-F238E27FC236}">
                <a16:creationId xmlns:a16="http://schemas.microsoft.com/office/drawing/2014/main" id="{24F686BD-9696-7168-C062-EA37C448CD2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2775" y="1155422"/>
            <a:ext cx="400843" cy="400843"/>
          </a:xfrm>
          <a:prstGeom prst="rect">
            <a:avLst/>
          </a:prstGeom>
        </p:spPr>
      </p:pic>
      <p:sp>
        <p:nvSpPr>
          <p:cNvPr id="2" name="Title 1">
            <a:extLst>
              <a:ext uri="{FF2B5EF4-FFF2-40B4-BE49-F238E27FC236}">
                <a16:creationId xmlns:a16="http://schemas.microsoft.com/office/drawing/2014/main" id="{38CAFBD7-A60A-21C7-A362-DFD541503516}"/>
              </a:ext>
            </a:extLst>
          </p:cNvPr>
          <p:cNvSpPr>
            <a:spLocks noGrp="1"/>
          </p:cNvSpPr>
          <p:nvPr>
            <p:ph type="ctrTitle"/>
          </p:nvPr>
        </p:nvSpPr>
        <p:spPr>
          <a:xfrm>
            <a:off x="103077" y="401040"/>
            <a:ext cx="11102555" cy="911293"/>
          </a:xfrm>
        </p:spPr>
        <p:txBody>
          <a:bodyPr>
            <a:normAutofit/>
          </a:bodyPr>
          <a:lstStyle/>
          <a:p>
            <a:pPr algn="l"/>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Daten</a:t>
            </a:r>
            <a:r>
              <a:rPr lang="en-US" sz="4400" b="1" dirty="0">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sz="4400" b="1" dirty="0" err="1">
                <a:solidFill>
                  <a:srgbClr val="F16F90"/>
                </a:solidFill>
                <a:latin typeface="Poppins SemiBold" panose="00000700000000000000" pitchFamily="2" charset="0"/>
                <a:ea typeface="Times New Roman" panose="02020603050405020304" pitchFamily="18" charset="0"/>
                <a:cs typeface="Poppins SemiBold" panose="00000700000000000000" pitchFamily="2" charset="0"/>
              </a:rPr>
              <a:t>Sammlung</a:t>
            </a:r>
            <a:endParaRPr lang="en-US" sz="4400" dirty="0">
              <a:effectLst/>
              <a:latin typeface="Poppins SemiBold" panose="00000700000000000000" pitchFamily="2" charset="0"/>
              <a:ea typeface="Times New Roman" panose="02020603050405020304" pitchFamily="18" charset="0"/>
              <a:cs typeface="Poppins SemiBold" panose="00000700000000000000" pitchFamily="2" charset="0"/>
            </a:endParaRPr>
          </a:p>
        </p:txBody>
      </p:sp>
    </p:spTree>
    <p:extLst>
      <p:ext uri="{BB962C8B-B14F-4D97-AF65-F5344CB8AC3E}">
        <p14:creationId xmlns:p14="http://schemas.microsoft.com/office/powerpoint/2010/main" val="257825012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ACE_photovoicechallenge_2026_teachers_material(c)EvaNikolopoulou.pptx" id="{2975DF4A-A04C-4CCE-B7D4-F5F6609A84D0}" vid="{6D7174D0-8112-4182-957E-1D7049E432E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CDC7A76FE64A64A81D7798B951AEE34" ma:contentTypeVersion="4" ma:contentTypeDescription="Ein neues Dokument erstellen." ma:contentTypeScope="" ma:versionID="f18b8e3fe481dc3678a132d711f47ceb">
  <xsd:schema xmlns:xsd="http://www.w3.org/2001/XMLSchema" xmlns:xs="http://www.w3.org/2001/XMLSchema" xmlns:p="http://schemas.microsoft.com/office/2006/metadata/properties" xmlns:ns2="5790aa0b-1e00-4597-a44f-06c38ef26f1f" xmlns:ns3="bacd3798-177b-4c1f-9b13-50b7ac068433" targetNamespace="http://schemas.microsoft.com/office/2006/metadata/properties" ma:root="true" ma:fieldsID="d61e664d831e63f093efa0d59d8e5ae8" ns2:_="" ns3:_="">
    <xsd:import namespace="5790aa0b-1e00-4597-a44f-06c38ef26f1f"/>
    <xsd:import namespace="bacd3798-177b-4c1f-9b13-50b7ac068433"/>
    <xsd:element name="properties">
      <xsd:complexType>
        <xsd:sequence>
          <xsd:element name="documentManagement">
            <xsd:complexType>
              <xsd:all>
                <xsd:element ref="ns2: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0aa0b-1e00-4597-a44f-06c38ef26f1f" elementFormDefault="qualified">
    <xsd:import namespace="http://schemas.microsoft.com/office/2006/documentManagement/types"/>
    <xsd:import namespace="http://schemas.microsoft.com/office/infopath/2007/PartnerControls"/>
    <xsd:element name="SharedWithUsers" ma:index="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cd3798-177b-4c1f-9b13-50b7ac068433" elementFormDefault="qualified">
    <xsd:import namespace="http://schemas.microsoft.com/office/2006/documentManagement/types"/>
    <xsd:import namespace="http://schemas.microsoft.com/office/infopath/2007/PartnerControls"/>
    <xsd:element name="SharedWithDetails" ma:index="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cff0439b-19da-4279-b27a-772bc6e63f9d" ContentTypeId="0x01" PreviousValue="false"/>
</file>

<file path=customXml/itemProps1.xml><?xml version="1.0" encoding="utf-8"?>
<ds:datastoreItem xmlns:ds="http://schemas.openxmlformats.org/officeDocument/2006/customXml" ds:itemID="{713CB5E0-4E2B-45C4-AD9E-308C395F5040}">
  <ds:schemaRefs>
    <ds:schemaRef ds:uri="http://purl.org/dc/terms/"/>
    <ds:schemaRef ds:uri="2b53e2dc-3e86-4e7c-9965-6768a95b0c8b"/>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 ds:uri="http://schemas.openxmlformats.org/package/2006/metadata/core-properties"/>
    <ds:schemaRef ds:uri="fc603532-e6a2-4bdf-8c45-117d7f996235"/>
  </ds:schemaRefs>
</ds:datastoreItem>
</file>

<file path=customXml/itemProps2.xml><?xml version="1.0" encoding="utf-8"?>
<ds:datastoreItem xmlns:ds="http://schemas.openxmlformats.org/officeDocument/2006/customXml" ds:itemID="{57617088-9A89-400B-9890-C15BFD87470A}"/>
</file>

<file path=customXml/itemProps3.xml><?xml version="1.0" encoding="utf-8"?>
<ds:datastoreItem xmlns:ds="http://schemas.openxmlformats.org/officeDocument/2006/customXml" ds:itemID="{3F70FF6B-3F67-4072-AB7E-780167B311C9}">
  <ds:schemaRefs>
    <ds:schemaRef ds:uri="http://schemas.microsoft.com/sharepoint/v3/contenttype/forms"/>
  </ds:schemaRefs>
</ds:datastoreItem>
</file>

<file path=customXml/itemProps4.xml><?xml version="1.0" encoding="utf-8"?>
<ds:datastoreItem xmlns:ds="http://schemas.openxmlformats.org/officeDocument/2006/customXml" ds:itemID="{95C81A05-2F16-4210-8ED5-2DDB8BBBDFB0}"/>
</file>

<file path=docProps/app.xml><?xml version="1.0" encoding="utf-8"?>
<Properties xmlns="http://schemas.openxmlformats.org/officeDocument/2006/extended-properties" xmlns:vt="http://schemas.openxmlformats.org/officeDocument/2006/docPropsVTypes">
  <Template>space_photovoicechallenge_2026_teachers_material(c)evanikolopoulou</Template>
  <TotalTime>0</TotalTime>
  <Words>1182</Words>
  <Application>Microsoft Office PowerPoint</Application>
  <PresentationFormat>Breitbild</PresentationFormat>
  <Paragraphs>125</Paragraphs>
  <Slides>15</Slides>
  <Notes>0</Notes>
  <HiddenSlides>0</HiddenSlides>
  <MMClips>2</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15</vt:i4>
      </vt:variant>
    </vt:vector>
  </HeadingPairs>
  <TitlesOfParts>
    <vt:vector size="24" baseType="lpstr">
      <vt:lpstr>Aptos</vt:lpstr>
      <vt:lpstr>Aptos Display</vt:lpstr>
      <vt:lpstr>Arial</vt:lpstr>
      <vt:lpstr>Poppins</vt:lpstr>
      <vt:lpstr>Poppins Light</vt:lpstr>
      <vt:lpstr>Poppins SemiBold</vt:lpstr>
      <vt:lpstr>Segoe UI Emoji</vt:lpstr>
      <vt:lpstr>Times New Roman</vt:lpstr>
      <vt:lpstr>Office</vt:lpstr>
      <vt:lpstr>S.P.A.C.E. Photovoice Wettbewerb</vt:lpstr>
      <vt:lpstr>Eine kreative und wissenschaftliche Aufgabe</vt:lpstr>
      <vt:lpstr>Der „Overview-Effect“</vt:lpstr>
      <vt:lpstr>Was braucht man zum leben?</vt:lpstr>
      <vt:lpstr>Photovoice=Wissenschaftliche Methode</vt:lpstr>
      <vt:lpstr>Emotionale Kreativität(Nachforschungs Konzept)</vt:lpstr>
      <vt:lpstr>S.P.A.C.E. Photovoice Wettbewerb</vt:lpstr>
      <vt:lpstr>Von der Idee zur Untersuchung</vt:lpstr>
      <vt:lpstr>Daten Sammlung</vt:lpstr>
      <vt:lpstr>PowerPoint-Präsentation</vt:lpstr>
      <vt:lpstr>Analyse (schriftlich)</vt:lpstr>
      <vt:lpstr>Poster Vorbereitung &amp; Wissenschaftliche Kommunikation</vt:lpstr>
      <vt:lpstr>S.P.A.C.E. Photovoice Wettbewerb</vt:lpstr>
      <vt:lpstr>Die Ankunft</vt:lpstr>
      <vt:lpstr>Bilder und Geräusche aus dem Weltraum (SPACE)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AssistentIN Forschung</dc:creator>
  <cp:lastModifiedBy>Czedik-Eysenberg Angelika</cp:lastModifiedBy>
  <cp:revision>3</cp:revision>
  <dcterms:created xsi:type="dcterms:W3CDTF">2026-06-01T15:03:06Z</dcterms:created>
  <dcterms:modified xsi:type="dcterms:W3CDTF">2026-06-08T10:10:37Z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0x010100ACDC7A76FE64A64A81D7798B951AEE34</vt:lpwstr>
  </property>
  <property fmtid="{D5CDD505-2E9C-101B-9397-08002B2CF9AE}" pid="3" name="MediaServiceImageTags">
    <vt:lpwstr/>
  </property>
</Properties>
</file>