
<file path=[Content_Types].xml><?xml version="1.0" encoding="utf-8"?>
<Types xmlns="http://schemas.openxmlformats.org/package/2006/content-types">
  <Default Extension="jfif" ContentType="image/jpeg"/>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1" r:id="rId6"/>
    <p:sldId id="257" r:id="rId7"/>
    <p:sldId id="258" r:id="rId8"/>
    <p:sldId id="259" r:id="rId9"/>
    <p:sldId id="262" r:id="rId10"/>
    <p:sldId id="260" r:id="rId11"/>
    <p:sldId id="263" r:id="rId12"/>
    <p:sldId id="264" r:id="rId13"/>
    <p:sldId id="265" r:id="rId14"/>
    <p:sldId id="266" r:id="rId15"/>
    <p:sldId id="267" r:id="rId16"/>
    <p:sldId id="268"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8C11E0-F629-400E-9E28-3F47356A6D88}" v="3" dt="2026-05-22T13:38:32.8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4660"/>
  </p:normalViewPr>
  <p:slideViewPr>
    <p:cSldViewPr snapToGrid="0">
      <p:cViewPr varScale="1">
        <p:scale>
          <a:sx n="150" d="100"/>
          <a:sy n="150" d="100"/>
        </p:scale>
        <p:origin x="140"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D8EEF-C953-F034-AC2C-B610DC60FB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9A726C-BEF2-ECEC-75E1-5990A53285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5F46DA2-87EF-2E47-93B6-06BB28B3A5DF}"/>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5" name="Footer Placeholder 4">
            <a:extLst>
              <a:ext uri="{FF2B5EF4-FFF2-40B4-BE49-F238E27FC236}">
                <a16:creationId xmlns:a16="http://schemas.microsoft.com/office/drawing/2014/main" id="{B0118C40-8117-60E0-E052-C1C36545A1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95D19B-ADED-DEF3-EF41-1518CDD6830B}"/>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140154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137B3-8FCC-184A-6BCF-736DD54006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A482AB-4733-3868-3BFB-F8D39B65CFB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596466-A432-73C0-21EA-90401BCB12EE}"/>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5" name="Footer Placeholder 4">
            <a:extLst>
              <a:ext uri="{FF2B5EF4-FFF2-40B4-BE49-F238E27FC236}">
                <a16:creationId xmlns:a16="http://schemas.microsoft.com/office/drawing/2014/main" id="{991497BE-E65E-DC71-289E-C18BD623E0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7D45E6-E846-2808-A9B9-F403E953F8B5}"/>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79300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B9A61-910B-99A2-B3A6-30FC7D609B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3193E8D-FE9C-1143-400B-DBF415A52FC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6D3EE3-24C0-1A84-3FBC-BCC8A32A00A6}"/>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5" name="Footer Placeholder 4">
            <a:extLst>
              <a:ext uri="{FF2B5EF4-FFF2-40B4-BE49-F238E27FC236}">
                <a16:creationId xmlns:a16="http://schemas.microsoft.com/office/drawing/2014/main" id="{272E2D47-E57D-45D6-AA7F-0F00912970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60D277-9A98-1DC4-91F3-F81D2276D80A}"/>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1219969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5550-4174-36D6-0FDC-C1ECCD2E20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9FE750-94DA-AC7B-FAD1-B1D233D70F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05123D-09C3-E3F3-F4A8-E557E82934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02ECC-E8B4-08D9-CE9A-D839F6996B37}"/>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6" name="Footer Placeholder 5">
            <a:extLst>
              <a:ext uri="{FF2B5EF4-FFF2-40B4-BE49-F238E27FC236}">
                <a16:creationId xmlns:a16="http://schemas.microsoft.com/office/drawing/2014/main" id="{186B7C74-3270-5185-8E8A-70B7C08F62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EE1E73-E341-7E38-1D9C-C878DD3C83E1}"/>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2708817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5EE34-B9CF-4EF5-F106-2C3D44BB232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C965CD-B4C2-1ED0-0A76-A935A12CBA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7F26C8-9F1D-2045-74C0-2D609F1F66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671923F-FA69-4035-3B50-39C190B174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6006213-B3FD-0AFF-E81F-2A8F79471D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D66AD04-30B6-FC22-DAD8-C95BE81443C3}"/>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8" name="Footer Placeholder 7">
            <a:extLst>
              <a:ext uri="{FF2B5EF4-FFF2-40B4-BE49-F238E27FC236}">
                <a16:creationId xmlns:a16="http://schemas.microsoft.com/office/drawing/2014/main" id="{E3DCC538-E5AF-2A5A-FF2A-69285BF64A5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697130A-542B-FA76-877E-530374F44653}"/>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1261046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8A4D9-C92C-BC62-94F3-0DD7045D3D7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599E636-4F90-C5E8-5FE3-4CD4604817F7}"/>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4" name="Footer Placeholder 3">
            <a:extLst>
              <a:ext uri="{FF2B5EF4-FFF2-40B4-BE49-F238E27FC236}">
                <a16:creationId xmlns:a16="http://schemas.microsoft.com/office/drawing/2014/main" id="{E57D8C07-254F-11C5-4D11-8C039ACC896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5E190E-B1BB-D632-3A6A-D7A8D6E7A646}"/>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997023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DEC517-56EC-7D41-3814-439C675C864C}"/>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3" name="Footer Placeholder 2">
            <a:extLst>
              <a:ext uri="{FF2B5EF4-FFF2-40B4-BE49-F238E27FC236}">
                <a16:creationId xmlns:a16="http://schemas.microsoft.com/office/drawing/2014/main" id="{C6AFA02E-346A-AB40-EA07-856BAD706B5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439238-CDF8-611F-E6A1-1245536E1BC7}"/>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4035231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2B79E-F31F-1460-7387-39423C2229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4B03AAF-4794-8EE3-0B10-44C28903B7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C94BDD-4862-294F-B762-B642B98EEE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ED2C9A-563E-BF86-E67B-F06D909D0996}"/>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6" name="Footer Placeholder 5">
            <a:extLst>
              <a:ext uri="{FF2B5EF4-FFF2-40B4-BE49-F238E27FC236}">
                <a16:creationId xmlns:a16="http://schemas.microsoft.com/office/drawing/2014/main" id="{57FF314F-9E00-042A-3491-94EF2F4E85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532F50-5418-994B-C3F5-18166727AF90}"/>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1195129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B0C49-2A2C-4CD8-92A1-FD4E9A4197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062EB2F-C760-E9DC-5BE5-B251CC6A1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E1681B6-F6E4-F4C2-BCFF-80BB428F68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DB6063-772F-A012-30CB-439F0461F1A4}"/>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6" name="Footer Placeholder 5">
            <a:extLst>
              <a:ext uri="{FF2B5EF4-FFF2-40B4-BE49-F238E27FC236}">
                <a16:creationId xmlns:a16="http://schemas.microsoft.com/office/drawing/2014/main" id="{8377D386-21B2-BC5F-9907-C5DEF4FBDA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61E73A-0BFF-FC30-3521-E5A091E21D75}"/>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1225720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55725-FACA-4214-6DEF-2D1EEB7F23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0E80CD-409E-BDE0-2174-2188FA4FE4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5861D3-D187-FD01-3815-88459F2AB133}"/>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5" name="Footer Placeholder 4">
            <a:extLst>
              <a:ext uri="{FF2B5EF4-FFF2-40B4-BE49-F238E27FC236}">
                <a16:creationId xmlns:a16="http://schemas.microsoft.com/office/drawing/2014/main" id="{6404DD94-EBEF-94D4-CEE2-5FEA7A5A5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845309-CF0E-8A06-D605-EDF136F3E10B}"/>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336494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94AD8-6CA5-5F72-0C8E-AB9B93E7CE2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E3869EA-8F70-AB0B-6D91-611FF4CC851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21A4C0-22E5-7B40-DE7E-AE6493A1E096}"/>
              </a:ext>
            </a:extLst>
          </p:cNvPr>
          <p:cNvSpPr>
            <a:spLocks noGrp="1"/>
          </p:cNvSpPr>
          <p:nvPr>
            <p:ph type="dt" sz="half" idx="10"/>
          </p:nvPr>
        </p:nvSpPr>
        <p:spPr/>
        <p:txBody>
          <a:bodyPr/>
          <a:lstStyle/>
          <a:p>
            <a:fld id="{267EFB85-7B01-4CBC-BF04-DD4295E8670E}" type="datetimeFigureOut">
              <a:rPr lang="en-US" smtClean="0"/>
              <a:t>5/22/2026</a:t>
            </a:fld>
            <a:endParaRPr lang="en-US"/>
          </a:p>
        </p:txBody>
      </p:sp>
      <p:sp>
        <p:nvSpPr>
          <p:cNvPr id="5" name="Footer Placeholder 4">
            <a:extLst>
              <a:ext uri="{FF2B5EF4-FFF2-40B4-BE49-F238E27FC236}">
                <a16:creationId xmlns:a16="http://schemas.microsoft.com/office/drawing/2014/main" id="{BA1C8179-E11D-3A65-E937-DBFCF70A6D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E6C761-2B34-0231-47D2-0E67F019BAA4}"/>
              </a:ext>
            </a:extLst>
          </p:cNvPr>
          <p:cNvSpPr>
            <a:spLocks noGrp="1"/>
          </p:cNvSpPr>
          <p:nvPr>
            <p:ph type="sldNum" sz="quarter" idx="12"/>
          </p:nvPr>
        </p:nvSpPr>
        <p:spPr/>
        <p:txBody>
          <a:bodyPr/>
          <a:lstStyle/>
          <a:p>
            <a:fld id="{EF882498-4002-4A3A-9171-D5C93334286E}" type="slidenum">
              <a:rPr lang="en-US" smtClean="0"/>
              <a:t>‹#›</a:t>
            </a:fld>
            <a:endParaRPr lang="en-US"/>
          </a:p>
        </p:txBody>
      </p:sp>
    </p:spTree>
    <p:extLst>
      <p:ext uri="{BB962C8B-B14F-4D97-AF65-F5344CB8AC3E}">
        <p14:creationId xmlns:p14="http://schemas.microsoft.com/office/powerpoint/2010/main" val="345960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F50E1F-50E2-92C6-C471-E25C73C18C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4E20C36-3663-C031-31F1-0A726B07D3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14F34A7-610E-4CFE-75E0-5878628E39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7EFB85-7B01-4CBC-BF04-DD4295E8670E}" type="datetimeFigureOut">
              <a:rPr lang="en-US" smtClean="0"/>
              <a:t>5/22/2026</a:t>
            </a:fld>
            <a:endParaRPr lang="en-US"/>
          </a:p>
        </p:txBody>
      </p:sp>
      <p:sp>
        <p:nvSpPr>
          <p:cNvPr id="5" name="Footer Placeholder 4">
            <a:extLst>
              <a:ext uri="{FF2B5EF4-FFF2-40B4-BE49-F238E27FC236}">
                <a16:creationId xmlns:a16="http://schemas.microsoft.com/office/drawing/2014/main" id="{BBC60918-5E7B-80D6-5C1E-172F68E58B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5E1C430-78BA-B485-6268-EB45CEEF35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F882498-4002-4A3A-9171-D5C93334286E}" type="slidenum">
              <a:rPr lang="en-US" smtClean="0"/>
              <a:t>‹#›</a:t>
            </a:fld>
            <a:endParaRPr lang="en-US"/>
          </a:p>
        </p:txBody>
      </p:sp>
    </p:spTree>
    <p:extLst>
      <p:ext uri="{BB962C8B-B14F-4D97-AF65-F5344CB8AC3E}">
        <p14:creationId xmlns:p14="http://schemas.microsoft.com/office/powerpoint/2010/main" val="3413772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6.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1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sv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svg"/><Relationship Id="rId18" Type="http://schemas.openxmlformats.org/officeDocument/2006/relationships/image" Target="../media/image13.png"/><Relationship Id="rId3" Type="http://schemas.microsoft.com/office/2007/relationships/media" Target="../media/media2.wav"/><Relationship Id="rId7" Type="http://schemas.openxmlformats.org/officeDocument/2006/relationships/image" Target="../media/image2.svg"/><Relationship Id="rId12" Type="http://schemas.openxmlformats.org/officeDocument/2006/relationships/image" Target="../media/image7.jpg"/><Relationship Id="rId17" Type="http://schemas.openxmlformats.org/officeDocument/2006/relationships/image" Target="../media/image12.jpg"/><Relationship Id="rId2" Type="http://schemas.openxmlformats.org/officeDocument/2006/relationships/audio" Target="../media/media1.mp3"/><Relationship Id="rId16" Type="http://schemas.openxmlformats.org/officeDocument/2006/relationships/image" Target="../media/image11.png"/><Relationship Id="rId1" Type="http://schemas.microsoft.com/office/2007/relationships/media" Target="../media/media1.mp3"/><Relationship Id="rId6" Type="http://schemas.openxmlformats.org/officeDocument/2006/relationships/image" Target="../media/image1.png"/><Relationship Id="rId11" Type="http://schemas.openxmlformats.org/officeDocument/2006/relationships/image" Target="../media/image6.png"/><Relationship Id="rId5" Type="http://schemas.openxmlformats.org/officeDocument/2006/relationships/slideLayout" Target="../slideLayouts/slideLayout1.xml"/><Relationship Id="rId15" Type="http://schemas.openxmlformats.org/officeDocument/2006/relationships/image" Target="../media/image10.jfif"/><Relationship Id="rId10" Type="http://schemas.openxmlformats.org/officeDocument/2006/relationships/image" Target="../media/image5.png"/><Relationship Id="rId19" Type="http://schemas.openxmlformats.org/officeDocument/2006/relationships/hyperlink" Target="https://www.esa.int/Science_Exploration/Space_Science/Sounds_from_space" TargetMode="External"/><Relationship Id="rId4" Type="http://schemas.openxmlformats.org/officeDocument/2006/relationships/audio" Target="../media/media2.wav"/><Relationship Id="rId9" Type="http://schemas.openxmlformats.org/officeDocument/2006/relationships/image" Target="../media/image4.png"/><Relationship Id="rId1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EBCBE-8796-9DC2-FE92-1D4DED985B54}"/>
              </a:ext>
            </a:extLst>
          </p:cNvPr>
          <p:cNvSpPr>
            <a:spLocks noGrp="1"/>
          </p:cNvSpPr>
          <p:nvPr>
            <p:ph type="ctrTitle"/>
          </p:nvPr>
        </p:nvSpPr>
        <p:spPr/>
        <p:txBody>
          <a:bodyPr/>
          <a:lstStyle/>
          <a:p>
            <a:r>
              <a:rPr lang="en-US"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S.P.A.C.E. Photovoice Challenge</a:t>
            </a:r>
            <a:endParaRPr lang="en-US" sz="5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054" name="Picture 4">
            <a:extLst>
              <a:ext uri="{FF2B5EF4-FFF2-40B4-BE49-F238E27FC236}">
                <a16:creationId xmlns:a16="http://schemas.microsoft.com/office/drawing/2014/main" id="{8F95C039-0DD5-7552-619E-4F233618AA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CB52C7E9-8869-F4D5-594C-41D4814D7AC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0072AD5B-583A-6F2C-6B3C-26388CA6BC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091393A7-15C8-430C-5791-BB1D8390DB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79E7A18C-734F-0A81-033A-EAF7FDEFD32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9AA44055-8F15-8058-7088-B70B99A8B8B2}"/>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74A54EAB-722E-535F-C612-2C1468E70D4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76ACCA06-9245-7BB5-39F1-C871FE4DAE22}"/>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4B85AE33-0E18-89B3-9E11-F5AA6587B22C}"/>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B9FB4F29-CADC-1089-9344-0DB1CC82906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DA32BC41-1700-AEC3-9968-2432EC24379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67266" y="628288"/>
            <a:ext cx="1015471" cy="1015471"/>
          </a:xfrm>
          <a:prstGeom prst="rect">
            <a:avLst/>
          </a:prstGeom>
        </p:spPr>
      </p:pic>
      <p:pic>
        <p:nvPicPr>
          <p:cNvPr id="12" name="Graphic 11">
            <a:extLst>
              <a:ext uri="{FF2B5EF4-FFF2-40B4-BE49-F238E27FC236}">
                <a16:creationId xmlns:a16="http://schemas.microsoft.com/office/drawing/2014/main" id="{173AC226-776E-5D5A-D48A-C6B334D2F3F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63D92398-1498-ECFC-8DE9-EBAA8B4F693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8A0C7DA3-4379-D1A8-B81F-F9F66982066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5" name="Graphic 14">
            <a:extLst>
              <a:ext uri="{FF2B5EF4-FFF2-40B4-BE49-F238E27FC236}">
                <a16:creationId xmlns:a16="http://schemas.microsoft.com/office/drawing/2014/main" id="{BD576C2E-672C-3CA4-372D-3EBB0897D89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pic>
        <p:nvPicPr>
          <p:cNvPr id="17" name="Graphic 16">
            <a:extLst>
              <a:ext uri="{FF2B5EF4-FFF2-40B4-BE49-F238E27FC236}">
                <a16:creationId xmlns:a16="http://schemas.microsoft.com/office/drawing/2014/main" id="{FF78E35D-BACC-F069-7022-0ECE02221C2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781050" y="4248150"/>
            <a:ext cx="742950" cy="571500"/>
          </a:xfrm>
          <a:prstGeom prst="rect">
            <a:avLst/>
          </a:prstGeom>
        </p:spPr>
      </p:pic>
      <p:pic>
        <p:nvPicPr>
          <p:cNvPr id="18" name="Graphic 17">
            <a:extLst>
              <a:ext uri="{FF2B5EF4-FFF2-40B4-BE49-F238E27FC236}">
                <a16:creationId xmlns:a16="http://schemas.microsoft.com/office/drawing/2014/main" id="{DA0E200A-8E41-22A9-7346-2A2CE45D5A4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sp>
        <p:nvSpPr>
          <p:cNvPr id="21" name="Subtitle 2">
            <a:extLst>
              <a:ext uri="{FF2B5EF4-FFF2-40B4-BE49-F238E27FC236}">
                <a16:creationId xmlns:a16="http://schemas.microsoft.com/office/drawing/2014/main" id="{C4381916-12BB-29BB-4D27-C6994B61BC62}"/>
              </a:ext>
            </a:extLst>
          </p:cNvPr>
          <p:cNvSpPr txBox="1">
            <a:spLocks/>
          </p:cNvSpPr>
          <p:nvPr/>
        </p:nvSpPr>
        <p:spPr>
          <a:xfrm>
            <a:off x="1524000" y="3602038"/>
            <a:ext cx="9144000" cy="225557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b="1" dirty="0">
                <a:latin typeface="Poppins" panose="00000500000000000000" pitchFamily="2" charset="0"/>
                <a:ea typeface="Times New Roman" panose="02020603050405020304" pitchFamily="18" charset="0"/>
              </a:rPr>
              <a:t>A scientific and creative exploration of new worlds</a:t>
            </a:r>
            <a:endParaRPr lang="en-US" sz="2000" dirty="0">
              <a:latin typeface="Times New Roman" panose="02020603050405020304" pitchFamily="18" charset="0"/>
              <a:ea typeface="Times New Roman" panose="02020603050405020304" pitchFamily="18" charset="0"/>
            </a:endParaRPr>
          </a:p>
          <a:p>
            <a:endParaRPr lang="en-US" b="1" dirty="0">
              <a:solidFill>
                <a:srgbClr val="F16F90"/>
              </a:solidFill>
              <a:latin typeface="Segoe UI Emoji" panose="020B0502040204020203" pitchFamily="34" charset="0"/>
              <a:ea typeface="Times New Roman" panose="02020603050405020304" pitchFamily="18" charset="0"/>
              <a:cs typeface="Segoe UI Emoji" panose="020B0502040204020203" pitchFamily="34" charset="0"/>
            </a:endParaRPr>
          </a:p>
          <a:p>
            <a:r>
              <a:rPr lang="en-US" b="1" dirty="0">
                <a:solidFill>
                  <a:srgbClr val="F16F90"/>
                </a:solidFill>
                <a:latin typeface="Segoe UI Emoji" panose="020B0502040204020203" pitchFamily="34" charset="0"/>
                <a:ea typeface="Times New Roman" panose="02020603050405020304" pitchFamily="18" charset="0"/>
                <a:cs typeface="Segoe UI Emoji" panose="020B0502040204020203" pitchFamily="34" charset="0"/>
              </a:rPr>
              <a:t>🚀</a:t>
            </a:r>
            <a:r>
              <a:rPr lang="en-US" b="1" dirty="0">
                <a:solidFill>
                  <a:srgbClr val="F16F90"/>
                </a:solidFill>
                <a:latin typeface="Poppins" panose="00000500000000000000" pitchFamily="2" charset="0"/>
                <a:ea typeface="Times New Roman" panose="02020603050405020304" pitchFamily="18" charset="0"/>
              </a:rPr>
              <a:t>Mission: Start again.</a:t>
            </a:r>
          </a:p>
          <a:p>
            <a:endParaRPr lang="en-US" b="1" dirty="0">
              <a:solidFill>
                <a:srgbClr val="F16F90"/>
              </a:solidFill>
              <a:latin typeface="Poppins" panose="00000500000000000000" pitchFamily="2" charset="0"/>
              <a:ea typeface="Times New Roman" panose="02020603050405020304" pitchFamily="18" charset="0"/>
            </a:endParaRPr>
          </a:p>
          <a:p>
            <a:r>
              <a:rPr lang="en-US" sz="2000" b="1" dirty="0">
                <a:solidFill>
                  <a:srgbClr val="F16F90"/>
                </a:solidFill>
                <a:latin typeface="Poppins" panose="00000500000000000000" pitchFamily="2" charset="0"/>
                <a:ea typeface="Times New Roman" panose="02020603050405020304" pitchFamily="18" charset="0"/>
              </a:rPr>
              <a:t>Lesson 1 </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3550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E90F0-AAE6-A81A-DFC4-B4D792321E8E}"/>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6DD93763-CF28-5D51-881E-4D0B06F9175E}"/>
              </a:ext>
            </a:extLst>
          </p:cNvPr>
          <p:cNvSpPr>
            <a:spLocks noGrp="1"/>
          </p:cNvSpPr>
          <p:nvPr>
            <p:ph type="subTitle" idx="1"/>
          </p:nvPr>
        </p:nvSpPr>
        <p:spPr>
          <a:xfrm>
            <a:off x="132775" y="1816273"/>
            <a:ext cx="10375900" cy="4195059"/>
          </a:xfrm>
        </p:spPr>
        <p:txBody>
          <a:bodyPr>
            <a:normAutofit/>
          </a:bodyPr>
          <a:lstStyle/>
          <a:p>
            <a:pPr algn="l"/>
            <a:r>
              <a:rPr lang="en-US" sz="2000" b="1" dirty="0" err="1">
                <a:effectLst/>
                <a:latin typeface="Poppins Light" panose="00000400000000000000" pitchFamily="2" charset="0"/>
                <a:ea typeface="Times New Roman" panose="02020603050405020304" pitchFamily="18" charset="0"/>
                <a:cs typeface="Poppins Light" panose="00000400000000000000" pitchFamily="2" charset="0"/>
              </a:rPr>
              <a:t>PhotoVoice</a:t>
            </a:r>
            <a:r>
              <a:rPr lang="en-US" sz="2000" b="1" dirty="0">
                <a:effectLst/>
                <a:latin typeface="Poppins Light" panose="00000400000000000000" pitchFamily="2" charset="0"/>
                <a:ea typeface="Times New Roman" panose="02020603050405020304" pitchFamily="18" charset="0"/>
                <a:cs typeface="Poppins Light" panose="00000400000000000000" pitchFamily="2" charset="0"/>
              </a:rPr>
              <a:t> = qualitative research method</a:t>
            </a:r>
          </a:p>
        </p:txBody>
      </p:sp>
      <p:pic>
        <p:nvPicPr>
          <p:cNvPr id="2054" name="Picture 4">
            <a:extLst>
              <a:ext uri="{FF2B5EF4-FFF2-40B4-BE49-F238E27FC236}">
                <a16:creationId xmlns:a16="http://schemas.microsoft.com/office/drawing/2014/main" id="{9A2B547A-8BD3-B4DF-4769-A9693726F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9D325585-DEA1-B2E2-70E6-D7B77E4FFB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B82CD4CB-1C5A-2E80-B32C-795DE4B6C3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5559A155-6FFC-E44B-D6F6-AF528163E4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89FBA424-4692-81A9-210D-0FD8707735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8B812865-790B-20B0-B55B-1879201DABD9}"/>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E0BB0E5F-BA35-B69F-93B1-36A42BF98C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5E4B3027-FBC6-EC92-E4F3-3D4EC03CA78F}"/>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70708751-69CD-F0CA-7B5C-18DF1A0FCCCF}"/>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C7744CEB-25A3-A2F3-E499-B0BA140330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706DB6E6-2743-0890-FDD0-0BE252CC952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A4AECEF2-3E85-53C7-D93E-A371ACB434C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92006650-F08F-E41B-16A6-EA2D31F7951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DB26A399-8944-4397-5BFC-F0724034FC4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9BFC7842-8023-E5EF-80EB-537A33C0616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8F7B60AA-5213-BDB5-523B-037212FDFF2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E3A85FC0-E6D2-9368-7055-2A01D54409B2}"/>
              </a:ext>
            </a:extLst>
          </p:cNvPr>
          <p:cNvSpPr>
            <a:spLocks noGrp="1"/>
          </p:cNvSpPr>
          <p:nvPr>
            <p:ph type="ctrTitle"/>
          </p:nvPr>
        </p:nvSpPr>
        <p:spPr>
          <a:xfrm>
            <a:off x="132775" y="296567"/>
            <a:ext cx="9144000" cy="911293"/>
          </a:xfrm>
        </p:spPr>
        <p:txBody>
          <a:bodyPr>
            <a:noAutofit/>
          </a:bodyPr>
          <a:lstStyle/>
          <a:p>
            <a:pPr algn="l"/>
            <a:r>
              <a:rPr lang="de-DE" sz="2800" b="1" dirty="0">
                <a:solidFill>
                  <a:srgbClr val="F16F90"/>
                </a:solidFill>
                <a:effectLst/>
                <a:latin typeface="Poppins SemiBold" panose="00000700000000000000" pitchFamily="2" charset="0"/>
                <a:ea typeface="Times New Roman" panose="02020603050405020304" pitchFamily="18" charset="0"/>
                <a:cs typeface="Poppins SemiBold" panose="00000700000000000000" pitchFamily="2" charset="0"/>
              </a:rPr>
              <a:t>A</a:t>
            </a:r>
            <a:r>
              <a:rPr lang="en-US" sz="2800" b="1" dirty="0">
                <a:solidFill>
                  <a:srgbClr val="F16F90"/>
                </a:solidFill>
                <a:effectLst/>
                <a:latin typeface="Poppins SemiBold" panose="00000700000000000000" pitchFamily="2" charset="0"/>
                <a:ea typeface="Times New Roman" panose="02020603050405020304" pitchFamily="18" charset="0"/>
                <a:cs typeface="Poppins SemiBold" panose="00000700000000000000" pitchFamily="2" charset="0"/>
              </a:rPr>
              <a:t> creative </a:t>
            </a:r>
            <a:r>
              <a:rPr lang="en-US" sz="28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&amp; Scientific Task</a:t>
            </a:r>
            <a:endParaRPr lang="en-US" sz="28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
        <p:nvSpPr>
          <p:cNvPr id="21" name="Title 1">
            <a:extLst>
              <a:ext uri="{FF2B5EF4-FFF2-40B4-BE49-F238E27FC236}">
                <a16:creationId xmlns:a16="http://schemas.microsoft.com/office/drawing/2014/main" id="{DFF0E031-3498-41AD-B244-935D4E3E0EC7}"/>
              </a:ext>
            </a:extLst>
          </p:cNvPr>
          <p:cNvSpPr txBox="1">
            <a:spLocks/>
          </p:cNvSpPr>
          <p:nvPr/>
        </p:nvSpPr>
        <p:spPr>
          <a:xfrm>
            <a:off x="297341" y="2337103"/>
            <a:ext cx="9144000" cy="91129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What would you take with you?</a:t>
            </a:r>
            <a:br>
              <a:rPr lang="en-US" sz="28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br>
            <a:r>
              <a:rPr lang="en-US" sz="28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What would you miss the most? </a:t>
            </a:r>
            <a:endParaRPr lang="en-US" sz="2800" dirty="0">
              <a:latin typeface="Poppins SemiBold" panose="00000700000000000000" pitchFamily="2" charset="0"/>
              <a:ea typeface="Times New Roman" panose="02020603050405020304" pitchFamily="18" charset="0"/>
              <a:cs typeface="Poppins SemiBold" panose="00000700000000000000" pitchFamily="2" charset="0"/>
            </a:endParaRPr>
          </a:p>
        </p:txBody>
      </p:sp>
      <p:sp>
        <p:nvSpPr>
          <p:cNvPr id="24" name="TextBox 23">
            <a:extLst>
              <a:ext uri="{FF2B5EF4-FFF2-40B4-BE49-F238E27FC236}">
                <a16:creationId xmlns:a16="http://schemas.microsoft.com/office/drawing/2014/main" id="{4F2A5806-C826-2B84-F1DB-FD8C50B1E736}"/>
              </a:ext>
            </a:extLst>
          </p:cNvPr>
          <p:cNvSpPr txBox="1"/>
          <p:nvPr/>
        </p:nvSpPr>
        <p:spPr>
          <a:xfrm>
            <a:off x="387685" y="3609605"/>
            <a:ext cx="9749366" cy="1754326"/>
          </a:xfrm>
          <a:prstGeom prst="rect">
            <a:avLst/>
          </a:prstGeom>
          <a:noFill/>
        </p:spPr>
        <p:txBody>
          <a:bodyPr wrap="square">
            <a:spAutoFit/>
          </a:bodyPr>
          <a:lstStyle/>
          <a:p>
            <a:r>
              <a:rPr lang="en-US" dirty="0">
                <a:latin typeface="Poppins Light" panose="00000400000000000000" pitchFamily="2" charset="0"/>
                <a:cs typeface="Poppins Light" panose="00000400000000000000" pitchFamily="2" charset="0"/>
              </a:rPr>
              <a:t>Students act as:</a:t>
            </a:r>
          </a:p>
          <a:p>
            <a:pPr marL="285750" indent="-285750">
              <a:buFont typeface="Arial" panose="020B0604020202020204" pitchFamily="34" charset="0"/>
              <a:buChar char="•"/>
            </a:pPr>
            <a:r>
              <a:rPr lang="en-US" dirty="0">
                <a:latin typeface="Poppins Light" panose="00000400000000000000" pitchFamily="2" charset="0"/>
                <a:cs typeface="Poppins Light" panose="00000400000000000000" pitchFamily="2" charset="0"/>
              </a:rPr>
              <a:t>Observers</a:t>
            </a:r>
          </a:p>
          <a:p>
            <a:pPr marL="285750" indent="-285750">
              <a:buFont typeface="Arial" panose="020B0604020202020204" pitchFamily="34" charset="0"/>
              <a:buChar char="•"/>
            </a:pPr>
            <a:r>
              <a:rPr lang="en-US" dirty="0">
                <a:latin typeface="Poppins Light" panose="00000400000000000000" pitchFamily="2" charset="0"/>
                <a:cs typeface="Poppins Light" panose="00000400000000000000" pitchFamily="2" charset="0"/>
              </a:rPr>
              <a:t>Researchers</a:t>
            </a:r>
          </a:p>
          <a:p>
            <a:pPr marL="285750" indent="-285750">
              <a:buFont typeface="Arial" panose="020B0604020202020204" pitchFamily="34" charset="0"/>
              <a:buChar char="•"/>
            </a:pPr>
            <a:r>
              <a:rPr lang="en-US" dirty="0">
                <a:latin typeface="Poppins Light" panose="00000400000000000000" pitchFamily="2" charset="0"/>
                <a:cs typeface="Poppins Light" panose="00000400000000000000" pitchFamily="2" charset="0"/>
              </a:rPr>
              <a:t>decision-makers</a:t>
            </a:r>
          </a:p>
          <a:p>
            <a:endParaRPr lang="en-US" dirty="0">
              <a:latin typeface="Poppins Light" panose="00000400000000000000" pitchFamily="2" charset="0"/>
              <a:cs typeface="Poppins Light" panose="00000400000000000000" pitchFamily="2" charset="0"/>
            </a:endParaRPr>
          </a:p>
          <a:p>
            <a:r>
              <a:rPr lang="en-US" dirty="0">
                <a:latin typeface="Poppins Light" panose="00000400000000000000" pitchFamily="2" charset="0"/>
                <a:cs typeface="Poppins Light" panose="00000400000000000000" pitchFamily="2" charset="0"/>
              </a:rPr>
              <a:t>📌 Science starts with curiosity and questions</a:t>
            </a:r>
          </a:p>
        </p:txBody>
      </p:sp>
    </p:spTree>
    <p:extLst>
      <p:ext uri="{BB962C8B-B14F-4D97-AF65-F5344CB8AC3E}">
        <p14:creationId xmlns:p14="http://schemas.microsoft.com/office/powerpoint/2010/main" val="1744188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97162-E354-AA86-3A25-DDB2220E4348}"/>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C7436079-CA4D-D215-8D2E-76940C628357}"/>
              </a:ext>
            </a:extLst>
          </p:cNvPr>
          <p:cNvSpPr>
            <a:spLocks noGrp="1"/>
          </p:cNvSpPr>
          <p:nvPr>
            <p:ph type="subTitle" idx="1"/>
          </p:nvPr>
        </p:nvSpPr>
        <p:spPr>
          <a:xfrm>
            <a:off x="132775" y="1577829"/>
            <a:ext cx="10375900" cy="4433503"/>
          </a:xfrm>
        </p:spPr>
        <p:txBody>
          <a:bodyPr>
            <a:normAutofit lnSpcReduction="10000"/>
          </a:bodyPr>
          <a:lstStyle/>
          <a:p>
            <a:pPr algn="l">
              <a:buNone/>
            </a:pPr>
            <a:r>
              <a:rPr lang="en-US" sz="1200" b="1" dirty="0">
                <a:effectLst/>
                <a:latin typeface="Poppins Light" panose="00000400000000000000" pitchFamily="2" charset="0"/>
                <a:ea typeface="Times New Roman" panose="02020603050405020304" pitchFamily="18" charset="0"/>
                <a:cs typeface="Poppins Light" panose="00000400000000000000" pitchFamily="2" charset="0"/>
              </a:rPr>
              <a:t>As Artemis II Mission Specialist Christina Koch explained:</a:t>
            </a:r>
          </a:p>
          <a:p>
            <a:pPr algn="l"/>
            <a:r>
              <a:rPr lang="en-US" sz="1050" i="1" dirty="0">
                <a:latin typeface="Poppins Light" panose="00000400000000000000" pitchFamily="2" charset="0"/>
                <a:cs typeface="Poppins Light" panose="00000400000000000000" pitchFamily="2" charset="0"/>
              </a:rPr>
              <a:t>The overview effect is when you’re looking through the cupola and you see the Earth as it exists with the whole universe in the background. You see the thin blue line of the atmosphere, and then when you’re on the dark side of the Earth, you actually see this very thin green line that shows you where the atmosphere is. What you realize is every single person that you know is sustained and inside of that green line and everything else outside of it is completely inhospitable. You don’t see borders, you don’t see religious lines, you don’t see political boundaries. All you see is Earth and you see that we are way more alike than we are different.</a:t>
            </a:r>
          </a:p>
          <a:p>
            <a:pPr algn="l"/>
            <a:endParaRPr lang="en-US" sz="1050" i="1" dirty="0">
              <a:latin typeface="Poppins Light" panose="00000400000000000000" pitchFamily="2" charset="0"/>
              <a:cs typeface="Poppins Light" panose="00000400000000000000" pitchFamily="2" charset="0"/>
            </a:endParaRPr>
          </a:p>
          <a:p>
            <a:pPr algn="l"/>
            <a:r>
              <a:rPr lang="en-US" sz="1400" b="1" dirty="0">
                <a:latin typeface="Poppins SemiBold" panose="00000700000000000000" pitchFamily="2" charset="0"/>
                <a:cs typeface="Poppins SemiBold" panose="00000700000000000000" pitchFamily="2" charset="0"/>
              </a:rPr>
              <a:t>The Overview Effect describes the cognitive shift experienced when viewing Earth from space.</a:t>
            </a:r>
          </a:p>
          <a:p>
            <a:pPr algn="l"/>
            <a:r>
              <a:rPr lang="en-US" sz="1400" b="1" dirty="0">
                <a:latin typeface="Poppins SemiBold" panose="00000700000000000000" pitchFamily="2" charset="0"/>
                <a:cs typeface="Poppins SemiBold" panose="00000700000000000000" pitchFamily="2" charset="0"/>
              </a:rPr>
              <a:t>Leads to awe + feeling of connection</a:t>
            </a:r>
          </a:p>
          <a:p>
            <a:pPr algn="l"/>
            <a:endParaRPr lang="en-US" sz="1400" b="1" dirty="0">
              <a:latin typeface="Poppins SemiBold" panose="00000700000000000000" pitchFamily="2" charset="0"/>
              <a:cs typeface="Poppins SemiBold" panose="00000700000000000000" pitchFamily="2" charset="0"/>
            </a:endParaRPr>
          </a:p>
          <a:p>
            <a:pPr algn="l"/>
            <a:r>
              <a:rPr lang="en-US" sz="1400" b="1" dirty="0">
                <a:latin typeface="Poppins SemiBold" panose="00000700000000000000" pitchFamily="2" charset="0"/>
                <a:cs typeface="Poppins SemiBold" panose="00000700000000000000" pitchFamily="2" charset="0"/>
              </a:rPr>
              <a:t>Astronauts report: </a:t>
            </a:r>
          </a:p>
          <a:p>
            <a:pPr marL="285750" indent="-285750" algn="l">
              <a:buFontTx/>
              <a:buChar char="-"/>
            </a:pPr>
            <a:r>
              <a:rPr lang="en-US" sz="1400" b="1" dirty="0">
                <a:latin typeface="Poppins SemiBold" panose="00000700000000000000" pitchFamily="2" charset="0"/>
                <a:cs typeface="Poppins SemiBold" panose="00000700000000000000" pitchFamily="2" charset="0"/>
              </a:rPr>
              <a:t>No borders Visible</a:t>
            </a:r>
          </a:p>
          <a:p>
            <a:pPr marL="285750" indent="-285750" algn="l">
              <a:buFontTx/>
              <a:buChar char="-"/>
            </a:pPr>
            <a:r>
              <a:rPr lang="en-US" sz="1400" b="1" dirty="0">
                <a:latin typeface="Poppins SemiBold" panose="00000700000000000000" pitchFamily="2" charset="0"/>
                <a:cs typeface="Poppins SemiBold" panose="00000700000000000000" pitchFamily="2" charset="0"/>
              </a:rPr>
              <a:t>Stronger sense of unity</a:t>
            </a:r>
          </a:p>
          <a:p>
            <a:pPr marL="285750" indent="-285750" algn="l">
              <a:buFontTx/>
              <a:buChar char="-"/>
            </a:pPr>
            <a:r>
              <a:rPr lang="en-US" sz="1400" b="1" dirty="0">
                <a:latin typeface="Poppins SemiBold" panose="00000700000000000000" pitchFamily="2" charset="0"/>
                <a:cs typeface="Poppins SemiBold" panose="00000700000000000000" pitchFamily="2" charset="0"/>
              </a:rPr>
              <a:t>Emotional transformation</a:t>
            </a:r>
          </a:p>
          <a:p>
            <a:pPr algn="l"/>
            <a:endParaRPr lang="en-US" sz="1400" b="1" dirty="0">
              <a:latin typeface="Poppins SemiBold" panose="00000700000000000000" pitchFamily="2" charset="0"/>
              <a:cs typeface="Poppins SemiBold" panose="00000700000000000000" pitchFamily="2" charset="0"/>
            </a:endParaRPr>
          </a:p>
          <a:p>
            <a:pPr algn="l"/>
            <a:r>
              <a:rPr lang="en-US" sz="1400" b="1" dirty="0">
                <a:latin typeface="Poppins SemiBold" panose="00000700000000000000" pitchFamily="2" charset="0"/>
                <a:cs typeface="Poppins SemiBold" panose="00000700000000000000" pitchFamily="2" charset="0"/>
              </a:rPr>
              <a:t>Students simulate this perspective → perspective shift experiment</a:t>
            </a:r>
          </a:p>
          <a:p>
            <a:pPr algn="l"/>
            <a:r>
              <a:rPr lang="en-US" sz="800" b="1" dirty="0">
                <a:latin typeface="Poppins Light" panose="00000400000000000000" pitchFamily="2" charset="0"/>
                <a:cs typeface="Poppins Light" panose="00000400000000000000" pitchFamily="2" charset="0"/>
              </a:rPr>
              <a:t>Resource</a:t>
            </a:r>
            <a:r>
              <a:rPr lang="en-US" sz="800" dirty="0">
                <a:latin typeface="Poppins Light" panose="00000400000000000000" pitchFamily="2" charset="0"/>
                <a:cs typeface="Poppins Light" panose="00000400000000000000" pitchFamily="2" charset="0"/>
              </a:rPr>
              <a:t>: https://www.nasa.gov/centers-and-facilities/johnson/the-overview-effect-astronaut-perspectives-from-25-years-in-low-earth-orbit/</a:t>
            </a:r>
          </a:p>
          <a:p>
            <a:pPr algn="l">
              <a:buNone/>
            </a:pPr>
            <a:endParaRPr lang="en-US" sz="1800" b="1" dirty="0">
              <a:effectLst/>
              <a:latin typeface="Poppins Light" panose="00000400000000000000" pitchFamily="2" charset="0"/>
              <a:ea typeface="Times New Roman" panose="02020603050405020304" pitchFamily="18" charset="0"/>
              <a:cs typeface="Poppins Light" panose="00000400000000000000" pitchFamily="2" charset="0"/>
            </a:endParaRPr>
          </a:p>
          <a:p>
            <a:pPr algn="l">
              <a:buNone/>
            </a:pPr>
            <a:endParaRPr lang="en-US" sz="1800" b="1" dirty="0">
              <a:latin typeface="Poppins Light" panose="00000400000000000000" pitchFamily="2" charset="0"/>
              <a:ea typeface="Times New Roman" panose="02020603050405020304" pitchFamily="18" charset="0"/>
              <a:cs typeface="Poppins Light" panose="00000400000000000000" pitchFamily="2" charset="0"/>
            </a:endParaRPr>
          </a:p>
          <a:p>
            <a:pPr algn="l">
              <a:buNone/>
            </a:pPr>
            <a:endParaRPr lang="en-US" sz="1800" b="1" dirty="0">
              <a:effectLst/>
              <a:latin typeface="Poppins Light" panose="00000400000000000000" pitchFamily="2" charset="0"/>
              <a:ea typeface="Times New Roman" panose="02020603050405020304" pitchFamily="18" charset="0"/>
              <a:cs typeface="Poppins Light" panose="00000400000000000000" pitchFamily="2" charset="0"/>
            </a:endParaRPr>
          </a:p>
          <a:p>
            <a:pPr algn="l">
              <a:buNone/>
            </a:pPr>
            <a:endParaRPr lang="en-US" sz="2000" dirty="0">
              <a:effectLst/>
              <a:latin typeface="Poppins Light" panose="00000400000000000000" pitchFamily="2" charset="0"/>
              <a:ea typeface="Times New Roman" panose="02020603050405020304" pitchFamily="18" charset="0"/>
              <a:cs typeface="Poppins Light" panose="00000400000000000000" pitchFamily="2" charset="0"/>
            </a:endParaRPr>
          </a:p>
        </p:txBody>
      </p:sp>
      <p:pic>
        <p:nvPicPr>
          <p:cNvPr id="2054" name="Picture 4">
            <a:extLst>
              <a:ext uri="{FF2B5EF4-FFF2-40B4-BE49-F238E27FC236}">
                <a16:creationId xmlns:a16="http://schemas.microsoft.com/office/drawing/2014/main" id="{F28D546B-31C2-A114-103E-1871561776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23B33ED1-9DE1-9FF6-64EA-F62521C5D8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93672AE2-7023-720D-DB1A-F08D1DF515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7C2F65E1-215E-528A-28DE-F9E4606F79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A08AC2D4-8902-FE7A-5E8E-7949293028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25A139B8-1912-9AC4-E26F-993707450455}"/>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92AD518E-B4FA-9C6F-DE55-974A2E17BCE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BD36797B-E4D3-D5C0-B2CC-B3E7168EEAF7}"/>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EB164D90-FB60-218A-B988-57C4560CD12A}"/>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71E32DDA-63BA-A87F-F51E-D7C7349166B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A096E235-AB03-0603-4929-7D5E4CFDF72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558BC0B5-5FFC-1F0D-9E54-A5E9BEE6046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92FF8843-9365-5388-3498-A733BBB96DC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0CB83038-AFBB-3FA3-A150-EA3B23DE38B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096E2E68-2D11-0712-71EF-2835F224B6A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3CAC6FD3-770C-50D8-5F94-6BB4398C109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3" name="Title 1">
            <a:extLst>
              <a:ext uri="{FF2B5EF4-FFF2-40B4-BE49-F238E27FC236}">
                <a16:creationId xmlns:a16="http://schemas.microsoft.com/office/drawing/2014/main" id="{29C5663B-3CA7-4E37-6333-41B97A28AAA3}"/>
              </a:ext>
            </a:extLst>
          </p:cNvPr>
          <p:cNvSpPr>
            <a:spLocks noGrp="1"/>
          </p:cNvSpPr>
          <p:nvPr>
            <p:ph type="ctrTitle"/>
          </p:nvPr>
        </p:nvSpPr>
        <p:spPr>
          <a:xfrm>
            <a:off x="132775" y="296567"/>
            <a:ext cx="9144000" cy="911293"/>
          </a:xfrm>
        </p:spPr>
        <p:txBody>
          <a:bodyPr>
            <a:noAutofit/>
          </a:bodyPr>
          <a:lstStyle/>
          <a:p>
            <a:pPr algn="l"/>
            <a:r>
              <a:rPr lang="de-DE" sz="2800" b="1" dirty="0">
                <a:solidFill>
                  <a:srgbClr val="F16F90"/>
                </a:solidFill>
                <a:effectLst/>
                <a:latin typeface="Poppins SemiBold" panose="00000700000000000000" pitchFamily="2" charset="0"/>
                <a:ea typeface="Times New Roman" panose="02020603050405020304" pitchFamily="18" charset="0"/>
                <a:cs typeface="Poppins SemiBold" panose="00000700000000000000" pitchFamily="2" charset="0"/>
              </a:rPr>
              <a:t>The Overview Effect</a:t>
            </a:r>
            <a:endParaRPr lang="en-US" sz="28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102906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EC2DC-537F-B339-F038-D0CE9B338133}"/>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3B897A7-6CB0-0094-8C60-E4627B58DB2E}"/>
              </a:ext>
            </a:extLst>
          </p:cNvPr>
          <p:cNvSpPr>
            <a:spLocks noGrp="1"/>
          </p:cNvSpPr>
          <p:nvPr>
            <p:ph type="subTitle" idx="1"/>
          </p:nvPr>
        </p:nvSpPr>
        <p:spPr>
          <a:xfrm>
            <a:off x="132775" y="1816273"/>
            <a:ext cx="9144000" cy="2798059"/>
          </a:xfrm>
        </p:spPr>
        <p:txBody>
          <a:bodyPr>
            <a:normAutofit/>
          </a:bodyPr>
          <a:lstStyle/>
          <a:p>
            <a:pPr algn="l"/>
            <a:endParaRPr lang="en-US" dirty="0">
              <a:latin typeface="Poppins" panose="00000500000000000000" pitchFamily="2" charset="0"/>
              <a:ea typeface="Times New Roman" panose="02020603050405020304" pitchFamily="18" charset="0"/>
            </a:endParaRPr>
          </a:p>
          <a:p>
            <a:pPr marL="342900" indent="-342900" algn="l">
              <a:buFont typeface="Arial" panose="020B0604020202020204" pitchFamily="34" charset="0"/>
              <a:buChar char="•"/>
            </a:pPr>
            <a:r>
              <a:rPr lang="en-US" dirty="0">
                <a:latin typeface="Poppins" panose="00000500000000000000" pitchFamily="2" charset="0"/>
                <a:ea typeface="Times New Roman" panose="02020603050405020304" pitchFamily="18" charset="0"/>
              </a:rPr>
              <a:t>Biological needs (oxygen, water)</a:t>
            </a:r>
          </a:p>
          <a:p>
            <a:pPr marL="342900" indent="-342900" algn="l">
              <a:buFont typeface="Arial" panose="020B0604020202020204" pitchFamily="34" charset="0"/>
              <a:buChar char="•"/>
            </a:pPr>
            <a:r>
              <a:rPr lang="en-US" dirty="0">
                <a:latin typeface="Poppins" panose="00000500000000000000" pitchFamily="2" charset="0"/>
                <a:ea typeface="Times New Roman" panose="02020603050405020304" pitchFamily="18" charset="0"/>
              </a:rPr>
              <a:t>Social needs (community)</a:t>
            </a:r>
          </a:p>
          <a:p>
            <a:pPr marL="342900" indent="-342900" algn="l">
              <a:buFont typeface="Arial" panose="020B0604020202020204" pitchFamily="34" charset="0"/>
              <a:buChar char="•"/>
            </a:pPr>
            <a:r>
              <a:rPr lang="en-US" dirty="0">
                <a:latin typeface="Poppins" panose="00000500000000000000" pitchFamily="2" charset="0"/>
                <a:ea typeface="Times New Roman" panose="02020603050405020304" pitchFamily="18" charset="0"/>
              </a:rPr>
              <a:t>Emotional needs (belonging)</a:t>
            </a:r>
          </a:p>
          <a:p>
            <a:pPr marL="342900" indent="-342900" algn="l">
              <a:buFont typeface="Arial" panose="020B0604020202020204" pitchFamily="34" charset="0"/>
              <a:buChar char="•"/>
            </a:pPr>
            <a:r>
              <a:rPr lang="en-US" dirty="0">
                <a:latin typeface="Poppins" panose="00000500000000000000" pitchFamily="2" charset="0"/>
                <a:ea typeface="Times New Roman" panose="02020603050405020304" pitchFamily="18" charset="0"/>
              </a:rPr>
              <a:t>Cultural needs (expression)</a:t>
            </a:r>
            <a:endParaRPr lang="en-US" sz="2000" dirty="0">
              <a:effectLst/>
              <a:latin typeface="Poppins Light" panose="00000400000000000000" pitchFamily="2" charset="0"/>
              <a:ea typeface="Times New Roman" panose="02020603050405020304" pitchFamily="18" charset="0"/>
              <a:cs typeface="Poppins Light" panose="00000400000000000000" pitchFamily="2" charset="0"/>
            </a:endParaRPr>
          </a:p>
        </p:txBody>
      </p:sp>
      <p:pic>
        <p:nvPicPr>
          <p:cNvPr id="2054" name="Picture 4">
            <a:extLst>
              <a:ext uri="{FF2B5EF4-FFF2-40B4-BE49-F238E27FC236}">
                <a16:creationId xmlns:a16="http://schemas.microsoft.com/office/drawing/2014/main" id="{DBB9DA39-980A-CBDC-90CF-56A9E85199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ECD18E49-3FC9-AE96-C145-0B1241C6223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EE032F77-14D2-C99F-C11B-739691F26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DF450C69-E769-BCF7-7BC3-8D88518531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4FC4CE9F-DB02-A549-C9AD-BE1C7E65D20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E2DB6976-B9BE-5177-18C6-B0BA76F43F7C}"/>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CEF94773-A2BC-69DF-A1E2-B8D160892A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8C374F29-5F40-109D-5C52-D7A4AED5C415}"/>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65C643D8-D3A6-E08F-974F-C1ECE30D7509}"/>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6A786F37-CC7D-BF93-17F9-E3307AA5880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EB4A8D02-1AFC-C8AC-C7E5-12C5C4A2461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70D5985E-80B5-A8C7-3651-76CF11EE5E4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89F2088A-2B75-0A81-5476-24F92966F2D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1052BCED-F99E-FCAE-8528-18D1CDE3D64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A05C87C8-4B9A-10ED-38C8-16C1779F898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5475159D-CC9A-B959-BB03-4A1310E0D99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4E22B961-0CCA-FB2C-D96E-0D15DDD0D958}"/>
              </a:ext>
            </a:extLst>
          </p:cNvPr>
          <p:cNvSpPr>
            <a:spLocks noGrp="1"/>
          </p:cNvSpPr>
          <p:nvPr>
            <p:ph type="ctrTitle"/>
          </p:nvPr>
        </p:nvSpPr>
        <p:spPr>
          <a:xfrm>
            <a:off x="103078" y="401040"/>
            <a:ext cx="9144000" cy="911293"/>
          </a:xfrm>
        </p:spPr>
        <p:txBody>
          <a:bodyPr>
            <a:normAutofit/>
          </a:bodyPr>
          <a:lstStyle/>
          <a:p>
            <a:pPr algn="l"/>
            <a:r>
              <a:rPr lang="de-DE" sz="4400" b="1" dirty="0">
                <a:solidFill>
                  <a:srgbClr val="F16F90"/>
                </a:solidFill>
                <a:effectLst/>
                <a:latin typeface="Poppins SemiBold" panose="00000700000000000000" pitchFamily="2" charset="0"/>
                <a:ea typeface="Times New Roman" panose="02020603050405020304" pitchFamily="18" charset="0"/>
                <a:cs typeface="Poppins SemiBold" panose="00000700000000000000" pitchFamily="2" charset="0"/>
              </a:rPr>
              <a:t>W</a:t>
            </a:r>
            <a:r>
              <a:rPr lang="en-US" sz="4400" b="1" dirty="0">
                <a:solidFill>
                  <a:srgbClr val="F16F90"/>
                </a:solidFill>
                <a:effectLst/>
                <a:latin typeface="Poppins SemiBold" panose="00000700000000000000" pitchFamily="2" charset="0"/>
                <a:ea typeface="Times New Roman" panose="02020603050405020304" pitchFamily="18" charset="0"/>
                <a:cs typeface="Poppins SemiBold" panose="00000700000000000000" pitchFamily="2" charset="0"/>
              </a:rPr>
              <a:t>hat is Necessary for Life?</a:t>
            </a:r>
            <a:endParaRPr lang="en-US" sz="4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439258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95386-0F5F-916D-D524-6A644A1CAADE}"/>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14B59703-773A-1068-31C3-98F6FA3DCF6C}"/>
              </a:ext>
            </a:extLst>
          </p:cNvPr>
          <p:cNvSpPr>
            <a:spLocks noGrp="1"/>
          </p:cNvSpPr>
          <p:nvPr>
            <p:ph type="subTitle" idx="1"/>
          </p:nvPr>
        </p:nvSpPr>
        <p:spPr>
          <a:xfrm>
            <a:off x="132775" y="1816273"/>
            <a:ext cx="9599658" cy="3919893"/>
          </a:xfrm>
        </p:spPr>
        <p:txBody>
          <a:bodyPr>
            <a:normAutofit fontScale="70000" lnSpcReduction="20000"/>
          </a:bodyPr>
          <a:lstStyle/>
          <a:p>
            <a:pPr algn="l">
              <a:buNone/>
            </a:pPr>
            <a:r>
              <a:rPr lang="en-US" b="1" dirty="0">
                <a:latin typeface="Poppins" panose="00000500000000000000" pitchFamily="2" charset="0"/>
                <a:ea typeface="Times New Roman" panose="02020603050405020304" pitchFamily="18" charset="0"/>
              </a:rPr>
              <a:t>Photovoice = qualitative research method</a:t>
            </a:r>
          </a:p>
          <a:p>
            <a:pPr algn="l">
              <a:buNone/>
            </a:pPr>
            <a:r>
              <a:rPr lang="en-US" dirty="0">
                <a:latin typeface="Poppins" panose="00000500000000000000" pitchFamily="2" charset="0"/>
                <a:ea typeface="Times New Roman" panose="02020603050405020304" pitchFamily="18" charset="0"/>
              </a:rPr>
              <a:t>Origin:</a:t>
            </a:r>
          </a:p>
          <a:p>
            <a:pPr marL="342900" indent="-342900" algn="l">
              <a:buFont typeface="Arial" panose="020B0604020202020204" pitchFamily="34" charset="0"/>
              <a:buChar char="•"/>
            </a:pPr>
            <a:r>
              <a:rPr lang="en-US" dirty="0">
                <a:latin typeface="Poppins" panose="00000500000000000000" pitchFamily="2" charset="0"/>
                <a:ea typeface="Times New Roman" panose="02020603050405020304" pitchFamily="18" charset="0"/>
              </a:rPr>
              <a:t>Developed by Wang &amp; Burris (1990s)</a:t>
            </a:r>
          </a:p>
          <a:p>
            <a:pPr marL="342900" indent="-342900" algn="l">
              <a:buFont typeface="Arial" panose="020B0604020202020204" pitchFamily="34" charset="0"/>
              <a:buChar char="•"/>
            </a:pPr>
            <a:r>
              <a:rPr lang="en-US" dirty="0">
                <a:latin typeface="Poppins" panose="00000500000000000000" pitchFamily="2" charset="0"/>
                <a:ea typeface="Times New Roman" panose="02020603050405020304" pitchFamily="18" charset="0"/>
              </a:rPr>
              <a:t>Participants document their reality through images</a:t>
            </a:r>
            <a:endParaRPr lang="en-US" sz="2000" dirty="0">
              <a:effectLst/>
              <a:latin typeface="Times New Roman" panose="02020603050405020304" pitchFamily="18" charset="0"/>
              <a:ea typeface="Times New Roman" panose="02020603050405020304" pitchFamily="18" charset="0"/>
            </a:endParaRPr>
          </a:p>
          <a:p>
            <a:pPr algn="l">
              <a:buNone/>
            </a:pPr>
            <a:endPar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endParaRPr>
          </a:p>
          <a:p>
            <a:pPr algn="l">
              <a:buNone/>
            </a:pPr>
            <a:endPar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endParaRPr>
          </a:p>
          <a:p>
            <a:pPr algn="l"/>
            <a:r>
              <a:rPr lang="en-US" dirty="0">
                <a:latin typeface="Poppins Light" panose="00000400000000000000" pitchFamily="2" charset="0"/>
                <a:cs typeface="Poppins Light" panose="00000400000000000000" pitchFamily="2" charset="0"/>
              </a:rPr>
              <a:t>The </a:t>
            </a:r>
            <a:r>
              <a:rPr lang="en-US" b="1" dirty="0">
                <a:latin typeface="Poppins Light" panose="00000400000000000000" pitchFamily="2" charset="0"/>
                <a:cs typeface="Poppins Light" panose="00000400000000000000" pitchFamily="2" charset="0"/>
              </a:rPr>
              <a:t>Photo Voice method </a:t>
            </a:r>
            <a:r>
              <a:rPr lang="en-US" dirty="0">
                <a:latin typeface="Poppins Light" panose="00000400000000000000" pitchFamily="2" charset="0"/>
                <a:cs typeface="Poppins Light" panose="00000400000000000000" pitchFamily="2" charset="0"/>
              </a:rPr>
              <a:t>is a way for people to identify and document good practices and challenges that they meet in their daily life within their region by means of photography. </a:t>
            </a:r>
          </a:p>
          <a:p>
            <a:pPr algn="l"/>
            <a:r>
              <a:rPr lang="en-US" dirty="0">
                <a:latin typeface="Poppins Light" panose="00000400000000000000" pitchFamily="2" charset="0"/>
                <a:cs typeface="Poppins Light" panose="00000400000000000000" pitchFamily="2" charset="0"/>
              </a:rPr>
              <a:t>It is a means to communicate about personal and community concerns, exposing social problems and igniting bottom-up social change. Needs and good practices gathered by the Photo Voice are a starting point for further discussion and developments.</a:t>
            </a:r>
          </a:p>
          <a:p>
            <a:br>
              <a:rPr lang="en-US" dirty="0"/>
            </a:br>
            <a:endPar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endParaRPr>
          </a:p>
        </p:txBody>
      </p:sp>
      <p:pic>
        <p:nvPicPr>
          <p:cNvPr id="2054" name="Picture 4">
            <a:extLst>
              <a:ext uri="{FF2B5EF4-FFF2-40B4-BE49-F238E27FC236}">
                <a16:creationId xmlns:a16="http://schemas.microsoft.com/office/drawing/2014/main" id="{D832C6B7-4B38-2511-1E54-EF9DCD03A7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D7127B5E-16D8-BDD9-6519-2378DC2BB5E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292BE8B8-0BF1-65E3-35FC-D4A4BEBC5D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918759F5-11D7-A129-5FCF-FE58327C75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4F125A62-C2CC-52D7-1D57-D6BD863139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1E4ADA2E-3579-69E6-2E24-EFB57FF5FFE9}"/>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A457BFAD-A11D-B605-9718-F02531413FF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348C5B71-0F24-C6A1-B723-A57E75F4335F}"/>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B7EA2424-D1BC-20BA-FA2A-8B853BB5D794}"/>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A46E013D-BB96-FDB4-3FB4-650AFCDDD0E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CB93C1F8-E837-2761-16E3-E326AA6987F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473F2E62-4499-198C-4FEF-2C1E3E91FB2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1FE0F18D-C986-29D2-FE8A-C48D67574BC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052DB7E8-CB84-07C9-5565-DC2830C828E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1FCFDCC3-B098-6254-9E21-F95742F2CC5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4EC06BC6-F2D9-C4FB-ABE8-922521098AA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172818DD-07D5-95E0-C338-7307CC1189D6}"/>
              </a:ext>
            </a:extLst>
          </p:cNvPr>
          <p:cNvSpPr>
            <a:spLocks noGrp="1"/>
          </p:cNvSpPr>
          <p:nvPr>
            <p:ph type="ctrTitle"/>
          </p:nvPr>
        </p:nvSpPr>
        <p:spPr>
          <a:xfrm>
            <a:off x="103078" y="401040"/>
            <a:ext cx="9144000" cy="911293"/>
          </a:xfrm>
        </p:spPr>
        <p:txBody>
          <a:bodyPr>
            <a:normAutofit/>
          </a:bodyPr>
          <a:lstStyle/>
          <a:p>
            <a:pPr algn="l"/>
            <a:r>
              <a:rPr lang="en-US" sz="44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Photovoice=Scientific Method</a:t>
            </a:r>
            <a:endParaRPr lang="en-US" sz="4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2919422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571F6-45E4-8E76-36F1-69D0BAB3B59F}"/>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41606B16-1862-9943-5780-74D3819A7519}"/>
              </a:ext>
            </a:extLst>
          </p:cNvPr>
          <p:cNvSpPr>
            <a:spLocks noGrp="1"/>
          </p:cNvSpPr>
          <p:nvPr>
            <p:ph type="subTitle" idx="1"/>
          </p:nvPr>
        </p:nvSpPr>
        <p:spPr>
          <a:xfrm>
            <a:off x="132775" y="1816273"/>
            <a:ext cx="9599658" cy="3919893"/>
          </a:xfrm>
        </p:spPr>
        <p:txBody>
          <a:bodyPr>
            <a:normAutofit fontScale="92500" lnSpcReduction="20000"/>
          </a:bodyPr>
          <a:lstStyle/>
          <a:p>
            <a:pPr algn="l">
              <a:buNone/>
            </a:pPr>
            <a:r>
              <a:rPr lang="en-US" b="1" dirty="0">
                <a:latin typeface="Poppins" panose="00000500000000000000" pitchFamily="2" charset="0"/>
                <a:ea typeface="Times New Roman" panose="02020603050405020304" pitchFamily="18" charset="0"/>
              </a:rPr>
              <a:t>Emotional Creativity </a:t>
            </a:r>
            <a:r>
              <a:rPr lang="en-US" dirty="0">
                <a:latin typeface="Poppins" panose="00000500000000000000" pitchFamily="2" charset="0"/>
                <a:ea typeface="Times New Roman" panose="02020603050405020304" pitchFamily="18" charset="0"/>
              </a:rPr>
              <a:t>=</a:t>
            </a:r>
            <a:r>
              <a:rPr lang="en-US" b="1" dirty="0">
                <a:latin typeface="Poppins" panose="00000500000000000000" pitchFamily="2" charset="0"/>
                <a:ea typeface="Times New Roman" panose="02020603050405020304" pitchFamily="18" charset="0"/>
              </a:rPr>
              <a:t> </a:t>
            </a:r>
            <a:r>
              <a:rPr lang="en-US" dirty="0">
                <a:latin typeface="Poppins" panose="00000500000000000000" pitchFamily="2" charset="0"/>
                <a:ea typeface="Times New Roman" panose="02020603050405020304" pitchFamily="18" charset="0"/>
              </a:rPr>
              <a:t>Ability to experience and express emotions in original + meaningful ways</a:t>
            </a:r>
          </a:p>
          <a:p>
            <a:pPr algn="l">
              <a:buNone/>
            </a:pPr>
            <a:endParaRPr lang="en-US" sz="2400" dirty="0">
              <a:solidFill>
                <a:srgbClr val="F16F90"/>
              </a:solidFill>
              <a:effectLst/>
              <a:latin typeface="Poppins" panose="00000500000000000000" pitchFamily="2" charset="0"/>
              <a:ea typeface="Times New Roman" panose="02020603050405020304" pitchFamily="18" charset="0"/>
              <a:cs typeface="Segoe UI Emoji" panose="020B0502040204020203" pitchFamily="34" charset="0"/>
            </a:endParaRPr>
          </a:p>
          <a:p>
            <a:pPr algn="l">
              <a:buNone/>
            </a:pPr>
            <a:r>
              <a:rPr lang="en-US" sz="2400" b="1" dirty="0">
                <a:solidFill>
                  <a:srgbClr val="F16F90"/>
                </a:solidFill>
                <a:effectLst/>
                <a:latin typeface="Poppins Light" panose="00000400000000000000" pitchFamily="2" charset="0"/>
                <a:ea typeface="Times New Roman" panose="02020603050405020304" pitchFamily="18" charset="0"/>
                <a:cs typeface="Poppins Light" panose="00000400000000000000" pitchFamily="2" charset="0"/>
              </a:rPr>
              <a:t>Includes</a:t>
            </a:r>
            <a:r>
              <a:rPr lang="en-US" sz="2400" dirty="0">
                <a:solidFill>
                  <a:srgbClr val="F16F90"/>
                </a:solidFill>
                <a:effectLst/>
                <a:latin typeface="Poppins Light" panose="00000400000000000000" pitchFamily="2" charset="0"/>
                <a:ea typeface="Times New Roman" panose="02020603050405020304" pitchFamily="18" charset="0"/>
                <a:cs typeface="Poppins Light" panose="00000400000000000000" pitchFamily="2" charset="0"/>
              </a:rPr>
              <a:t>:</a:t>
            </a:r>
          </a:p>
          <a:p>
            <a:pPr marL="342900" indent="-342900" algn="l">
              <a:buFont typeface="Arial" panose="020B0604020202020204" pitchFamily="34" charset="0"/>
              <a:buChar char="•"/>
            </a:pPr>
            <a:r>
              <a:rPr lang="en-US" sz="2400" dirty="0">
                <a:solidFill>
                  <a:srgbClr val="F16F90"/>
                </a:solidFill>
                <a:effectLst/>
                <a:latin typeface="Poppins Light" panose="00000400000000000000" pitchFamily="2" charset="0"/>
                <a:ea typeface="Times New Roman" panose="02020603050405020304" pitchFamily="18" charset="0"/>
                <a:cs typeface="Poppins Light" panose="00000400000000000000" pitchFamily="2" charset="0"/>
              </a:rPr>
              <a:t>novelty (new ideas)</a:t>
            </a:r>
          </a:p>
          <a:p>
            <a:pPr marL="342900" indent="-342900" algn="l">
              <a:buFont typeface="Arial" panose="020B0604020202020204" pitchFamily="34" charset="0"/>
              <a:buChar char="•"/>
            </a:pPr>
            <a:r>
              <a:rPr lang="en-US" sz="2400" dirty="0">
                <a:solidFill>
                  <a:srgbClr val="F16F90"/>
                </a:solidFill>
                <a:effectLst/>
                <a:latin typeface="Poppins Light" panose="00000400000000000000" pitchFamily="2" charset="0"/>
                <a:ea typeface="Times New Roman" panose="02020603050405020304" pitchFamily="18" charset="0"/>
                <a:cs typeface="Poppins Light" panose="00000400000000000000" pitchFamily="2" charset="0"/>
              </a:rPr>
              <a:t>reflection (understanding feelings)</a:t>
            </a:r>
          </a:p>
          <a:p>
            <a:pPr marL="342900" indent="-342900" algn="l">
              <a:buFont typeface="Arial" panose="020B0604020202020204" pitchFamily="34" charset="0"/>
              <a:buChar char="•"/>
            </a:pPr>
            <a:r>
              <a:rPr lang="en-US" sz="2400" dirty="0">
                <a:solidFill>
                  <a:srgbClr val="F16F90"/>
                </a:solidFill>
                <a:effectLst/>
                <a:latin typeface="Poppins Light" panose="00000400000000000000" pitchFamily="2" charset="0"/>
                <a:ea typeface="Times New Roman" panose="02020603050405020304" pitchFamily="18" charset="0"/>
                <a:cs typeface="Poppins Light" panose="00000400000000000000" pitchFamily="2" charset="0"/>
              </a:rPr>
              <a:t>authentic expression</a:t>
            </a:r>
          </a:p>
          <a:p>
            <a:pPr marL="342900" indent="-342900" algn="l">
              <a:buFont typeface="Arial" panose="020B0604020202020204" pitchFamily="34" charset="0"/>
              <a:buChar char="•"/>
            </a:pPr>
            <a:endParaRPr lang="en-US" sz="2400" dirty="0">
              <a:solidFill>
                <a:srgbClr val="F16F90"/>
              </a:solidFill>
              <a:effectLst/>
              <a:latin typeface="Poppins Light" panose="00000400000000000000" pitchFamily="2" charset="0"/>
              <a:ea typeface="Times New Roman" panose="02020603050405020304" pitchFamily="18" charset="0"/>
              <a:cs typeface="Poppins Light" panose="00000400000000000000" pitchFamily="2" charset="0"/>
            </a:endParaRPr>
          </a:p>
          <a:p>
            <a:pPr algn="l">
              <a:buNone/>
            </a:pPr>
            <a:r>
              <a:rPr lang="en-US" sz="2400" b="1" dirty="0">
                <a:effectLst/>
                <a:latin typeface="Poppins Light" panose="00000400000000000000" pitchFamily="2" charset="0"/>
                <a:ea typeface="Times New Roman" panose="02020603050405020304" pitchFamily="18" charset="0"/>
                <a:cs typeface="Poppins Light" panose="00000400000000000000" pitchFamily="2" charset="0"/>
              </a:rPr>
              <a:t>👉 Why important in science?</a:t>
            </a:r>
          </a:p>
          <a:p>
            <a:pPr marL="342900" indent="-342900" algn="l">
              <a:buFontTx/>
              <a:buChar char="-"/>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Helps interpret human experience</a:t>
            </a:r>
          </a:p>
          <a:p>
            <a:pPr marL="342900" indent="-342900" algn="l">
              <a:buFontTx/>
              <a:buChar char="-"/>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Supports creativity in problem-solving</a:t>
            </a:r>
          </a:p>
        </p:txBody>
      </p:sp>
      <p:pic>
        <p:nvPicPr>
          <p:cNvPr id="2054" name="Picture 4">
            <a:extLst>
              <a:ext uri="{FF2B5EF4-FFF2-40B4-BE49-F238E27FC236}">
                <a16:creationId xmlns:a16="http://schemas.microsoft.com/office/drawing/2014/main" id="{460F032D-24C2-3CE7-FEE1-5F1CF881F2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1DB69749-036D-6B31-5F89-982467B5A87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FFD21AA1-E2E4-84BD-1169-D490CB102C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F5445B39-4737-F593-EA3E-C144156A0F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11C6A29C-4C56-0DF3-CB19-F872550B99C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C3E18C77-34F6-B43C-07D9-04266ED70F6B}"/>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7790151C-0998-C497-3F3D-F3CE089D65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94D488BD-44DF-654B-E655-70E4E04ACCF2}"/>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3F30652D-14AF-5606-73D2-4A285B00096D}"/>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465482AF-4FA3-837E-D522-C4253118282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4DB6188C-79DF-B5BC-830E-76FBCC6DB7A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C80281FE-1DC0-B986-47A1-880542E0645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81C04C53-3632-9B95-4D40-171903CE655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6C6472F6-9689-FE31-61D6-7E73311BD26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34850AE0-9033-BB35-279C-2DDBA5DFA5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63B98BB3-AFD5-D963-CDC0-85A87814F7F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00931DF6-44AF-3768-A568-F37209997BBE}"/>
              </a:ext>
            </a:extLst>
          </p:cNvPr>
          <p:cNvSpPr>
            <a:spLocks noGrp="1"/>
          </p:cNvSpPr>
          <p:nvPr>
            <p:ph type="ctrTitle"/>
          </p:nvPr>
        </p:nvSpPr>
        <p:spPr>
          <a:xfrm>
            <a:off x="103077" y="401040"/>
            <a:ext cx="11102555" cy="911293"/>
          </a:xfrm>
        </p:spPr>
        <p:txBody>
          <a:bodyPr>
            <a:normAutofit fontScale="90000"/>
          </a:bodyPr>
          <a:lstStyle/>
          <a:p>
            <a:pPr algn="l"/>
            <a:r>
              <a:rPr lang="en-US" sz="44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Emotional Creativity (Research  Concept)</a:t>
            </a:r>
            <a:endParaRPr lang="en-US" sz="4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3753478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9FEF-1E1B-845E-511F-2E08D40D64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5F6E0E-FC32-6410-AB7C-9D9260FF417A}"/>
              </a:ext>
            </a:extLst>
          </p:cNvPr>
          <p:cNvSpPr>
            <a:spLocks noGrp="1"/>
          </p:cNvSpPr>
          <p:nvPr>
            <p:ph type="ctrTitle"/>
          </p:nvPr>
        </p:nvSpPr>
        <p:spPr/>
        <p:txBody>
          <a:bodyPr/>
          <a:lstStyle/>
          <a:p>
            <a:r>
              <a:rPr lang="en-US"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S.P.A.C.E. Photovoice Challenge</a:t>
            </a:r>
            <a:endParaRPr lang="en-US" sz="5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
        <p:nvSpPr>
          <p:cNvPr id="3" name="Subtitle 2">
            <a:extLst>
              <a:ext uri="{FF2B5EF4-FFF2-40B4-BE49-F238E27FC236}">
                <a16:creationId xmlns:a16="http://schemas.microsoft.com/office/drawing/2014/main" id="{831F4174-353E-0AA3-F073-0A1DC86CDAB2}"/>
              </a:ext>
            </a:extLst>
          </p:cNvPr>
          <p:cNvSpPr>
            <a:spLocks noGrp="1"/>
          </p:cNvSpPr>
          <p:nvPr>
            <p:ph type="subTitle" idx="1"/>
          </p:nvPr>
        </p:nvSpPr>
        <p:spPr>
          <a:xfrm>
            <a:off x="1524000" y="3602038"/>
            <a:ext cx="9144000" cy="2255572"/>
          </a:xfrm>
        </p:spPr>
        <p:txBody>
          <a:bodyPr>
            <a:normAutofit/>
          </a:bodyPr>
          <a:lstStyle/>
          <a:p>
            <a:pPr algn="ctr">
              <a:buNone/>
            </a:pPr>
            <a:r>
              <a:rPr lang="en-US" sz="2400" b="1" dirty="0">
                <a:effectLst/>
                <a:latin typeface="Poppins" panose="00000500000000000000" pitchFamily="2" charset="0"/>
                <a:ea typeface="Times New Roman" panose="02020603050405020304" pitchFamily="18" charset="0"/>
              </a:rPr>
              <a:t>A scientific and creative exploration of new worlds</a:t>
            </a:r>
            <a:endParaRPr lang="en-US" sz="2000" dirty="0">
              <a:effectLst/>
              <a:latin typeface="Times New Roman" panose="02020603050405020304" pitchFamily="18" charset="0"/>
              <a:ea typeface="Times New Roman" panose="02020603050405020304" pitchFamily="18" charset="0"/>
            </a:endParaRPr>
          </a:p>
          <a:p>
            <a:pPr algn="ctr">
              <a:buNone/>
            </a:pPr>
            <a:endPar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endParaRPr>
          </a:p>
          <a:p>
            <a:pPr algn="ctr">
              <a:buNone/>
            </a:pPr>
            <a:r>
              <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rPr>
              <a:t>🚀</a:t>
            </a:r>
            <a:r>
              <a:rPr lang="en-US" sz="2400" b="1" dirty="0">
                <a:solidFill>
                  <a:srgbClr val="F16F90"/>
                </a:solidFill>
                <a:effectLst/>
                <a:latin typeface="Poppins" panose="00000500000000000000" pitchFamily="2" charset="0"/>
                <a:ea typeface="Times New Roman" panose="02020603050405020304" pitchFamily="18" charset="0"/>
              </a:rPr>
              <a:t>Mission: Start again.</a:t>
            </a:r>
          </a:p>
          <a:p>
            <a:pPr algn="ctr">
              <a:buNone/>
            </a:pPr>
            <a:endParaRPr lang="en-US" b="1" dirty="0">
              <a:solidFill>
                <a:srgbClr val="F16F90"/>
              </a:solidFill>
              <a:latin typeface="Poppins" panose="00000500000000000000" pitchFamily="2" charset="0"/>
              <a:ea typeface="Times New Roman" panose="02020603050405020304" pitchFamily="18" charset="0"/>
            </a:endParaRPr>
          </a:p>
          <a:p>
            <a:pPr algn="ctr">
              <a:buNone/>
            </a:pPr>
            <a:r>
              <a:rPr lang="en-US" sz="2000" b="1" dirty="0">
                <a:solidFill>
                  <a:srgbClr val="F16F90"/>
                </a:solidFill>
                <a:effectLst/>
                <a:latin typeface="Poppins" panose="00000500000000000000" pitchFamily="2" charset="0"/>
                <a:ea typeface="Times New Roman" panose="02020603050405020304" pitchFamily="18" charset="0"/>
              </a:rPr>
              <a:t>Lesson 2 – Doing Science </a:t>
            </a:r>
            <a:endParaRPr lang="en-US" sz="2000" dirty="0">
              <a:effectLst/>
              <a:latin typeface="Times New Roman" panose="02020603050405020304" pitchFamily="18" charset="0"/>
              <a:ea typeface="Times New Roman" panose="02020603050405020304" pitchFamily="18" charset="0"/>
            </a:endParaRPr>
          </a:p>
        </p:txBody>
      </p:sp>
      <p:pic>
        <p:nvPicPr>
          <p:cNvPr id="2054" name="Picture 4">
            <a:extLst>
              <a:ext uri="{FF2B5EF4-FFF2-40B4-BE49-F238E27FC236}">
                <a16:creationId xmlns:a16="http://schemas.microsoft.com/office/drawing/2014/main" id="{7F5EAF14-8D6C-990C-AD5A-B0BD86AE24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9B998632-0B11-67D0-AA09-1E136828EF3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C9130799-C95D-E7F3-CFDE-517AE83692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A34B971F-5ACA-C475-1252-768D1403AE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2B55677A-709E-D4B5-F4DE-40EBAFB687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5A8FAC36-4F7B-E154-A073-91182CC6D87B}"/>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5D7B06DC-0073-B7D6-8776-789C001ED64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9685E4B3-3374-B909-6327-65E7AF89F6D2}"/>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256EFFBC-8830-948D-122F-963D8FC04920}"/>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19C5CCCF-2C88-4063-2D71-A1AF07DD31A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61DA530B-350B-E916-F701-6B3B6401869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67266" y="628288"/>
            <a:ext cx="1015471" cy="1015471"/>
          </a:xfrm>
          <a:prstGeom prst="rect">
            <a:avLst/>
          </a:prstGeom>
        </p:spPr>
      </p:pic>
      <p:pic>
        <p:nvPicPr>
          <p:cNvPr id="12" name="Graphic 11">
            <a:extLst>
              <a:ext uri="{FF2B5EF4-FFF2-40B4-BE49-F238E27FC236}">
                <a16:creationId xmlns:a16="http://schemas.microsoft.com/office/drawing/2014/main" id="{8E55F843-B8CA-0811-1A07-382158719BF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EDFA11E8-7BE1-C4BA-EA03-AAF5C4D1DB5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14071D2C-9604-53A6-F94A-478F531696C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5" name="Graphic 14">
            <a:extLst>
              <a:ext uri="{FF2B5EF4-FFF2-40B4-BE49-F238E27FC236}">
                <a16:creationId xmlns:a16="http://schemas.microsoft.com/office/drawing/2014/main" id="{93380384-1BCB-F933-7F66-1C2A7F0D6A2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pic>
        <p:nvPicPr>
          <p:cNvPr id="17" name="Graphic 16">
            <a:extLst>
              <a:ext uri="{FF2B5EF4-FFF2-40B4-BE49-F238E27FC236}">
                <a16:creationId xmlns:a16="http://schemas.microsoft.com/office/drawing/2014/main" id="{0D7B791E-5B5E-1768-A395-CC3B037B012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781050" y="4248150"/>
            <a:ext cx="742950" cy="571500"/>
          </a:xfrm>
          <a:prstGeom prst="rect">
            <a:avLst/>
          </a:prstGeom>
        </p:spPr>
      </p:pic>
      <p:pic>
        <p:nvPicPr>
          <p:cNvPr id="18" name="Graphic 17">
            <a:extLst>
              <a:ext uri="{FF2B5EF4-FFF2-40B4-BE49-F238E27FC236}">
                <a16:creationId xmlns:a16="http://schemas.microsoft.com/office/drawing/2014/main" id="{2BCA4024-86B7-8188-1DD0-2C68E8997A6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spTree>
    <p:extLst>
      <p:ext uri="{BB962C8B-B14F-4D97-AF65-F5344CB8AC3E}">
        <p14:creationId xmlns:p14="http://schemas.microsoft.com/office/powerpoint/2010/main" val="3449898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15154-90C7-8416-7579-044109413A57}"/>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02C3BB6B-E7EE-E6E9-9313-068653575ACD}"/>
              </a:ext>
            </a:extLst>
          </p:cNvPr>
          <p:cNvSpPr>
            <a:spLocks noGrp="1"/>
          </p:cNvSpPr>
          <p:nvPr>
            <p:ph type="subTitle" idx="1"/>
          </p:nvPr>
        </p:nvSpPr>
        <p:spPr>
          <a:xfrm>
            <a:off x="132775" y="1816273"/>
            <a:ext cx="9599658" cy="3919893"/>
          </a:xfrm>
        </p:spPr>
        <p:txBody>
          <a:bodyPr>
            <a:normAutofit fontScale="92500" lnSpcReduction="20000"/>
          </a:bodyPr>
          <a:lstStyle/>
          <a:p>
            <a:pPr algn="l">
              <a:buNone/>
            </a:pPr>
            <a:r>
              <a:rPr lang="en-US" b="1" dirty="0">
                <a:latin typeface="Poppins" panose="00000500000000000000" pitchFamily="2" charset="0"/>
                <a:ea typeface="Times New Roman" panose="02020603050405020304" pitchFamily="18" charset="0"/>
              </a:rPr>
              <a:t>Scientific Method </a:t>
            </a:r>
          </a:p>
          <a:p>
            <a:pPr algn="l">
              <a:buNone/>
            </a:pPr>
            <a:endParaRPr lang="en-US" sz="2400" b="1" dirty="0">
              <a:effectLst/>
              <a:latin typeface="Poppins" panose="00000500000000000000" pitchFamily="2" charset="0"/>
              <a:ea typeface="Times New Roman" panose="02020603050405020304" pitchFamily="18" charset="0"/>
              <a:cs typeface="Poppins Light" panose="00000400000000000000" pitchFamily="2" charset="0"/>
            </a:endParaRPr>
          </a:p>
          <a:p>
            <a:pPr marL="457200" indent="-457200" algn="l">
              <a:buFont typeface="+mj-lt"/>
              <a:buAutoNum type="arabicPeriod"/>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Observation</a:t>
            </a:r>
          </a:p>
          <a:p>
            <a:pPr marL="457200" indent="-457200" algn="l">
              <a:buFont typeface="+mj-lt"/>
              <a:buAutoNum type="arabicPeriod"/>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Question</a:t>
            </a:r>
          </a:p>
          <a:p>
            <a:pPr marL="457200" indent="-457200" algn="l">
              <a:buFont typeface="+mj-lt"/>
              <a:buAutoNum type="arabicPeriod"/>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Hypothesis (What matters?)</a:t>
            </a:r>
          </a:p>
          <a:p>
            <a:pPr marL="457200" indent="-457200" algn="l">
              <a:buFont typeface="+mj-lt"/>
              <a:buAutoNum type="arabicPeriod"/>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Data collection (images)</a:t>
            </a:r>
          </a:p>
          <a:p>
            <a:pPr marL="457200" indent="-457200" algn="l">
              <a:buFont typeface="+mj-lt"/>
              <a:buAutoNum type="arabicPeriod"/>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Analysis (texts)</a:t>
            </a:r>
          </a:p>
          <a:p>
            <a:pPr marL="457200" indent="-457200" algn="l">
              <a:buFont typeface="+mj-lt"/>
              <a:buAutoNum type="arabicPeriod"/>
            </a:pPr>
            <a:r>
              <a:rPr lang="en-US" sz="2400" dirty="0">
                <a:effectLst/>
                <a:latin typeface="Poppins Light" panose="00000400000000000000" pitchFamily="2" charset="0"/>
                <a:ea typeface="Times New Roman" panose="02020603050405020304" pitchFamily="18" charset="0"/>
                <a:cs typeface="Poppins Light" panose="00000400000000000000" pitchFamily="2" charset="0"/>
              </a:rPr>
              <a:t>Conclusion (take or leave)</a:t>
            </a:r>
          </a:p>
          <a:p>
            <a:pPr marL="457200" indent="-457200" algn="l">
              <a:buFont typeface="+mj-lt"/>
              <a:buAutoNum type="arabicPeriod"/>
            </a:pPr>
            <a:endParaRPr lang="en-US" dirty="0">
              <a:latin typeface="Poppins Light" panose="00000400000000000000" pitchFamily="2" charset="0"/>
              <a:ea typeface="Times New Roman" panose="02020603050405020304" pitchFamily="18" charset="0"/>
              <a:cs typeface="Poppins Light" panose="00000400000000000000" pitchFamily="2" charset="0"/>
            </a:endParaRPr>
          </a:p>
          <a:p>
            <a:pPr algn="l"/>
            <a:r>
              <a:rPr lang="en-US" sz="2400" dirty="0">
                <a:effectLst/>
                <a:latin typeface="Poppins SemiBold" panose="00000700000000000000" pitchFamily="2" charset="0"/>
                <a:ea typeface="Times New Roman" panose="02020603050405020304" pitchFamily="18" charset="0"/>
                <a:cs typeface="Poppins SemiBold" panose="00000700000000000000" pitchFamily="2" charset="0"/>
              </a:rPr>
              <a:t>Science = testing ideas with evidence</a:t>
            </a:r>
          </a:p>
        </p:txBody>
      </p:sp>
      <p:pic>
        <p:nvPicPr>
          <p:cNvPr id="2054" name="Picture 4">
            <a:extLst>
              <a:ext uri="{FF2B5EF4-FFF2-40B4-BE49-F238E27FC236}">
                <a16:creationId xmlns:a16="http://schemas.microsoft.com/office/drawing/2014/main" id="{0EF5FA1F-7568-6630-7197-F8D87BA364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428AAEAA-C66C-95DE-3771-0F41903611A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EBFF7468-82CA-8C29-7048-F0D98229D9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543C3803-F9AF-C463-7884-ED19400311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426CDBE2-B414-6DC3-99AB-A04982BC52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3D514BFA-097C-C550-F588-DE1093A5F56C}"/>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33E56081-7910-FF55-2FB9-02BC075E02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3153161E-329D-8222-04FA-E72057EE78F3}"/>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460E74F5-86D5-C2E4-EFD9-08D6248292D3}"/>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1B15F36D-4419-1ED3-C35D-731313C51FF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FF38AFEB-EB62-E2FA-B616-42F72B8A730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B6C86A65-E532-E724-2B06-3AA7A1140CE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609BE84D-1C02-6F20-5A14-CA52032D4B3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007FE590-7B5C-A5A3-CEFE-2B8285E8AC3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DBBEC4E9-8617-3231-B690-4D7696A0536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3C574CF5-07CC-AC1F-8E57-1CB20077B3A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5CF15CBB-DD7D-503B-933D-93A3B8F3593A}"/>
              </a:ext>
            </a:extLst>
          </p:cNvPr>
          <p:cNvSpPr>
            <a:spLocks noGrp="1"/>
          </p:cNvSpPr>
          <p:nvPr>
            <p:ph type="ctrTitle"/>
          </p:nvPr>
        </p:nvSpPr>
        <p:spPr>
          <a:xfrm>
            <a:off x="103077" y="401040"/>
            <a:ext cx="11102555" cy="911293"/>
          </a:xfrm>
        </p:spPr>
        <p:txBody>
          <a:bodyPr>
            <a:normAutofit/>
          </a:bodyPr>
          <a:lstStyle/>
          <a:p>
            <a:pPr algn="l"/>
            <a:r>
              <a:rPr lang="en-US" sz="44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From Idea to Investigation</a:t>
            </a:r>
            <a:endParaRPr lang="en-US" sz="4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2804265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0662F-401A-94E7-432C-21B794B32527}"/>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5963B7D9-F8D0-253A-AEB9-2C6A3DAD6A76}"/>
              </a:ext>
            </a:extLst>
          </p:cNvPr>
          <p:cNvSpPr>
            <a:spLocks noGrp="1"/>
          </p:cNvSpPr>
          <p:nvPr>
            <p:ph type="subTitle" idx="1"/>
          </p:nvPr>
        </p:nvSpPr>
        <p:spPr>
          <a:xfrm>
            <a:off x="132775" y="1816273"/>
            <a:ext cx="9599658" cy="3919893"/>
          </a:xfrm>
        </p:spPr>
        <p:txBody>
          <a:bodyPr>
            <a:normAutofit/>
          </a:bodyPr>
          <a:lstStyle/>
          <a:p>
            <a:pPr algn="l">
              <a:buNone/>
            </a:pPr>
            <a:r>
              <a:rPr lang="en-US" b="1" dirty="0">
                <a:latin typeface="Poppins" panose="00000500000000000000" pitchFamily="2" charset="0"/>
                <a:ea typeface="Times New Roman" panose="02020603050405020304" pitchFamily="18" charset="0"/>
              </a:rPr>
              <a:t>Students produce 4 “data points”:</a:t>
            </a:r>
          </a:p>
          <a:p>
            <a:pPr algn="l">
              <a:buNone/>
            </a:pPr>
            <a:endParaRPr lang="en-US" b="1" dirty="0">
              <a:latin typeface="Poppins" panose="00000500000000000000" pitchFamily="2" charset="0"/>
              <a:ea typeface="Times New Roman" panose="02020603050405020304" pitchFamily="18" charset="0"/>
            </a:endParaRP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Personal SPACE</a:t>
            </a: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Common SPACE</a:t>
            </a: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Outer SPACE</a:t>
            </a: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Creative SPACE</a:t>
            </a:r>
          </a:p>
          <a:p>
            <a:pPr algn="l">
              <a:buNone/>
            </a:pPr>
            <a:endParaRPr lang="en-US" b="1" dirty="0">
              <a:latin typeface="Poppins" panose="00000500000000000000" pitchFamily="2" charset="0"/>
              <a:ea typeface="Times New Roman" panose="02020603050405020304" pitchFamily="18" charset="0"/>
            </a:endParaRPr>
          </a:p>
          <a:p>
            <a:pPr algn="l">
              <a:buNone/>
            </a:pPr>
            <a:r>
              <a:rPr lang="en-US" b="1" dirty="0">
                <a:latin typeface="Poppins" panose="00000500000000000000" pitchFamily="2" charset="0"/>
                <a:ea typeface="Times New Roman" panose="02020603050405020304" pitchFamily="18" charset="0"/>
              </a:rPr>
              <a:t>📸 Images = research data</a:t>
            </a:r>
            <a:endParaRPr lang="en-US" sz="2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054" name="Picture 4">
            <a:extLst>
              <a:ext uri="{FF2B5EF4-FFF2-40B4-BE49-F238E27FC236}">
                <a16:creationId xmlns:a16="http://schemas.microsoft.com/office/drawing/2014/main" id="{408097AE-4E5F-DC8A-8DC0-D9EAF49076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25B71B30-3288-D74C-B8B7-BE740B5BF1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31FB3FEF-5236-E4E4-CB48-D013A6B86D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838DF198-9467-4645-CD1F-EDE6DA1AF3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0F25F6E7-D8DC-C812-E80D-639EADC764B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B70B4062-77BE-0E68-109B-CEF91BB6E33A}"/>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4371C4A1-3522-6D55-87B4-B293C0D060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71FAF691-AE22-1195-2237-4DC60051B596}"/>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C6D6C4CB-DB02-DEC1-87B1-634CA6E62BF7}"/>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37FD0B09-0F07-5779-92DD-E246869D1C8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DA6A215A-13C6-491C-DC70-8587B6D9B97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E96D42C3-430B-FB34-651F-306FADE6947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C014EC7B-8AA5-C9B5-50C0-F39A14ACE55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E11B745E-202B-EE7D-2F9A-AF15A5B6FBD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DA30E0CA-B927-A9DC-2366-4C8F139D080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24F686BD-9696-7168-C062-EA37C448CD2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38CAFBD7-A60A-21C7-A362-DFD541503516}"/>
              </a:ext>
            </a:extLst>
          </p:cNvPr>
          <p:cNvSpPr>
            <a:spLocks noGrp="1"/>
          </p:cNvSpPr>
          <p:nvPr>
            <p:ph type="ctrTitle"/>
          </p:nvPr>
        </p:nvSpPr>
        <p:spPr>
          <a:xfrm>
            <a:off x="103077" y="401040"/>
            <a:ext cx="11102555" cy="911293"/>
          </a:xfrm>
        </p:spPr>
        <p:txBody>
          <a:bodyPr>
            <a:normAutofit/>
          </a:bodyPr>
          <a:lstStyle/>
          <a:p>
            <a:pPr algn="l"/>
            <a:r>
              <a:rPr lang="en-US" sz="44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Data Collection</a:t>
            </a:r>
            <a:endParaRPr lang="en-US" sz="4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2578250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49A73-B48C-FE0F-0465-5402FC042ABE}"/>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61E9DA8F-EEF1-31C2-978F-30FCF704D49B}"/>
              </a:ext>
            </a:extLst>
          </p:cNvPr>
          <p:cNvSpPr>
            <a:spLocks noGrp="1"/>
          </p:cNvSpPr>
          <p:nvPr>
            <p:ph type="subTitle" idx="1"/>
          </p:nvPr>
        </p:nvSpPr>
        <p:spPr>
          <a:xfrm>
            <a:off x="132775" y="1816273"/>
            <a:ext cx="9599658" cy="3919893"/>
          </a:xfrm>
        </p:spPr>
        <p:txBody>
          <a:bodyPr>
            <a:normAutofit lnSpcReduction="10000"/>
          </a:bodyPr>
          <a:lstStyle/>
          <a:p>
            <a:pPr algn="l">
              <a:buNone/>
            </a:pPr>
            <a:r>
              <a:rPr lang="en-US" b="1" dirty="0">
                <a:latin typeface="Poppins" panose="00000500000000000000" pitchFamily="2" charset="0"/>
                <a:ea typeface="Times New Roman" panose="02020603050405020304" pitchFamily="18" charset="0"/>
              </a:rPr>
              <a:t>Each text = scientific reasoning:</a:t>
            </a:r>
          </a:p>
          <a:p>
            <a:pPr algn="l">
              <a:buNone/>
            </a:pPr>
            <a:endParaRPr lang="en-US" b="1" dirty="0">
              <a:latin typeface="Poppins" panose="00000500000000000000" pitchFamily="2" charset="0"/>
              <a:ea typeface="Times New Roman" panose="02020603050405020304" pitchFamily="18" charset="0"/>
            </a:endParaRPr>
          </a:p>
          <a:p>
            <a:pPr algn="l"/>
            <a:r>
              <a:rPr lang="en-US" b="1" dirty="0">
                <a:latin typeface="Poppins Light" panose="00000400000000000000" pitchFamily="2" charset="0"/>
                <a:ea typeface="Times New Roman" panose="02020603050405020304" pitchFamily="18" charset="0"/>
                <a:cs typeface="Poppins Light" panose="00000400000000000000" pitchFamily="2" charset="0"/>
              </a:rPr>
              <a:t>Students explain:</a:t>
            </a:r>
          </a:p>
          <a:p>
            <a:pPr marL="342900" indent="-342900" algn="l">
              <a:buFont typeface="Arial" panose="020B0604020202020204" pitchFamily="34" charset="0"/>
              <a:buChar char="•"/>
            </a:pPr>
            <a:r>
              <a:rPr lang="en-US" b="1" dirty="0">
                <a:latin typeface="Poppins Light" panose="00000400000000000000" pitchFamily="2" charset="0"/>
                <a:ea typeface="Times New Roman" panose="02020603050405020304" pitchFamily="18" charset="0"/>
                <a:cs typeface="Poppins Light" panose="00000400000000000000" pitchFamily="2" charset="0"/>
              </a:rPr>
              <a:t>What do I see?</a:t>
            </a:r>
          </a:p>
          <a:p>
            <a:pPr marL="342900" indent="-342900" algn="l">
              <a:buFont typeface="Arial" panose="020B0604020202020204" pitchFamily="34" charset="0"/>
              <a:buChar char="•"/>
            </a:pPr>
            <a:r>
              <a:rPr lang="en-US" b="1" dirty="0">
                <a:latin typeface="Poppins Light" panose="00000400000000000000" pitchFamily="2" charset="0"/>
                <a:ea typeface="Times New Roman" panose="02020603050405020304" pitchFamily="18" charset="0"/>
                <a:cs typeface="Poppins Light" panose="00000400000000000000" pitchFamily="2" charset="0"/>
              </a:rPr>
              <a:t>Why does it matter?</a:t>
            </a:r>
          </a:p>
          <a:p>
            <a:pPr marL="342900" indent="-342900" algn="l">
              <a:buFont typeface="Arial" panose="020B0604020202020204" pitchFamily="34" charset="0"/>
              <a:buChar char="•"/>
            </a:pPr>
            <a:r>
              <a:rPr lang="en-US" b="1" dirty="0">
                <a:latin typeface="Poppins Light" panose="00000400000000000000" pitchFamily="2" charset="0"/>
                <a:ea typeface="Times New Roman" panose="02020603050405020304" pitchFamily="18" charset="0"/>
                <a:cs typeface="Poppins Light" panose="00000400000000000000" pitchFamily="2" charset="0"/>
              </a:rPr>
              <a:t>What decision do I make?</a:t>
            </a:r>
          </a:p>
          <a:p>
            <a:pPr algn="l"/>
            <a:endParaRPr lang="en-US" b="1" dirty="0">
              <a:latin typeface="Poppins" panose="00000500000000000000" pitchFamily="2" charset="0"/>
              <a:ea typeface="Times New Roman" panose="02020603050405020304" pitchFamily="18" charset="0"/>
            </a:endParaRPr>
          </a:p>
          <a:p>
            <a:pPr algn="l">
              <a:buNone/>
            </a:pPr>
            <a:r>
              <a:rPr lang="en-US" b="1" dirty="0">
                <a:latin typeface="Poppins" panose="00000500000000000000" pitchFamily="2" charset="0"/>
                <a:ea typeface="Times New Roman" panose="02020603050405020304" pitchFamily="18" charset="0"/>
              </a:rPr>
              <a:t>Scientific method </a:t>
            </a:r>
            <a:r>
              <a:rPr lang="en-US" b="1" dirty="0" err="1">
                <a:latin typeface="Poppins" panose="00000500000000000000" pitchFamily="2" charset="0"/>
                <a:ea typeface="Times New Roman" panose="02020603050405020304" pitchFamily="18" charset="0"/>
              </a:rPr>
              <a:t>includes:analyzing</a:t>
            </a:r>
            <a:r>
              <a:rPr lang="en-US" b="1" dirty="0">
                <a:latin typeface="Poppins" panose="00000500000000000000" pitchFamily="2" charset="0"/>
                <a:ea typeface="Times New Roman" panose="02020603050405020304" pitchFamily="18" charset="0"/>
              </a:rPr>
              <a:t> </a:t>
            </a:r>
            <a:r>
              <a:rPr lang="en-US" b="1" dirty="0" err="1">
                <a:latin typeface="Poppins" panose="00000500000000000000" pitchFamily="2" charset="0"/>
                <a:ea typeface="Times New Roman" panose="02020603050405020304" pitchFamily="18" charset="0"/>
              </a:rPr>
              <a:t>datadrawing</a:t>
            </a:r>
            <a:r>
              <a:rPr lang="en-US" b="1" dirty="0">
                <a:latin typeface="Poppins" panose="00000500000000000000" pitchFamily="2" charset="0"/>
                <a:ea typeface="Times New Roman" panose="02020603050405020304" pitchFamily="18" charset="0"/>
              </a:rPr>
              <a:t> conclusions</a:t>
            </a:r>
            <a:endParaRPr lang="en-US" sz="2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054" name="Picture 4">
            <a:extLst>
              <a:ext uri="{FF2B5EF4-FFF2-40B4-BE49-F238E27FC236}">
                <a16:creationId xmlns:a16="http://schemas.microsoft.com/office/drawing/2014/main" id="{D041DF8D-3D39-4C37-646E-33949ABF14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7F843370-7898-D323-3AB6-29CDC14D494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CC9ACA6D-5391-7DBA-D0E9-9ACE0C6D9E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A6E747A7-046E-8289-FCA0-3398C45C3F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77B0DA84-750C-8A45-4F93-87D89BA7AE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EC95D83C-FE48-A04D-C13C-71878C8C039E}"/>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BDEC7F66-5C68-7E5C-1AA0-A4838DDC7C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428E55E2-8C39-CB95-1FC3-7381E0BF02CA}"/>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20CAA20C-9CA7-AEE7-228C-C7DE780CB233}"/>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56FA5601-C101-15F6-0814-FD8CFA07EC1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F1F9E062-A970-CA2F-9F9A-3B235350F9E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1B9A07FA-5CCA-2514-2C2E-965A084E145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B46845FD-02A7-6E0F-D257-B6885ACEAE3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9220D0B5-9FF3-E95F-1C0D-8AF31A923B3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37E67481-8559-F1FE-7CB7-4A2730C7252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7D4AD989-4619-EC61-6E64-82C119FF49E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0A0C1444-5CBE-3767-59B0-8AC8D1662B86}"/>
              </a:ext>
            </a:extLst>
          </p:cNvPr>
          <p:cNvSpPr>
            <a:spLocks noGrp="1"/>
          </p:cNvSpPr>
          <p:nvPr>
            <p:ph type="ctrTitle"/>
          </p:nvPr>
        </p:nvSpPr>
        <p:spPr>
          <a:xfrm>
            <a:off x="103077" y="401040"/>
            <a:ext cx="11102555" cy="911293"/>
          </a:xfrm>
        </p:spPr>
        <p:txBody>
          <a:bodyPr>
            <a:normAutofit/>
          </a:bodyPr>
          <a:lstStyle/>
          <a:p>
            <a:pPr algn="l"/>
            <a:r>
              <a:rPr lang="en-US" sz="44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Analysis (Writing)</a:t>
            </a:r>
            <a:endParaRPr lang="en-US" sz="4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3449636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04E35-18B5-524C-1242-CFB1CDF8FD2A}"/>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E1219B02-B382-0348-0F14-37826A2EF935}"/>
              </a:ext>
            </a:extLst>
          </p:cNvPr>
          <p:cNvSpPr>
            <a:spLocks noGrp="1"/>
          </p:cNvSpPr>
          <p:nvPr>
            <p:ph type="subTitle" idx="1"/>
          </p:nvPr>
        </p:nvSpPr>
        <p:spPr>
          <a:xfrm>
            <a:off x="132775" y="1816273"/>
            <a:ext cx="9599658" cy="3919893"/>
          </a:xfrm>
        </p:spPr>
        <p:txBody>
          <a:bodyPr>
            <a:normAutofit fontScale="92500" lnSpcReduction="20000"/>
          </a:bodyPr>
          <a:lstStyle/>
          <a:p>
            <a:pPr algn="l">
              <a:buNone/>
            </a:pPr>
            <a:r>
              <a:rPr lang="en-US" b="1" dirty="0">
                <a:latin typeface="Poppins" panose="00000500000000000000" pitchFamily="2" charset="0"/>
                <a:ea typeface="Times New Roman" panose="02020603050405020304" pitchFamily="18" charset="0"/>
              </a:rPr>
              <a:t>Students:</a:t>
            </a: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create poster</a:t>
            </a: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present ideas</a:t>
            </a:r>
          </a:p>
          <a:p>
            <a:pPr marL="342900" indent="-342900" algn="l">
              <a:buFont typeface="Arial" panose="020B0604020202020204" pitchFamily="34" charset="0"/>
              <a:buChar char="•"/>
            </a:pPr>
            <a:r>
              <a:rPr lang="en-US" b="1" dirty="0">
                <a:latin typeface="Poppins" panose="00000500000000000000" pitchFamily="2" charset="0"/>
                <a:ea typeface="Times New Roman" panose="02020603050405020304" pitchFamily="18" charset="0"/>
              </a:rPr>
              <a:t>communicate findings</a:t>
            </a:r>
          </a:p>
          <a:p>
            <a:pPr marL="342900" indent="-342900" algn="l">
              <a:buFont typeface="Arial" panose="020B0604020202020204" pitchFamily="34" charset="0"/>
              <a:buChar char="•"/>
            </a:pPr>
            <a:endParaRPr lang="en-US" sz="2400" b="1" dirty="0">
              <a:effectLst/>
              <a:latin typeface="Poppins" panose="00000500000000000000" pitchFamily="2" charset="0"/>
              <a:ea typeface="Times New Roman" panose="02020603050405020304" pitchFamily="18" charset="0"/>
              <a:cs typeface="Poppins SemiBold" panose="00000700000000000000" pitchFamily="2" charset="0"/>
            </a:endParaRPr>
          </a:p>
          <a:p>
            <a:pPr algn="l"/>
            <a:r>
              <a:rPr lang="en-US" sz="2400" dirty="0">
                <a:effectLst/>
                <a:latin typeface="Poppins SemiBold" panose="00000700000000000000" pitchFamily="2" charset="0"/>
                <a:ea typeface="Times New Roman" panose="02020603050405020304" pitchFamily="18" charset="0"/>
                <a:cs typeface="Poppins SemiBold" panose="00000700000000000000" pitchFamily="2" charset="0"/>
              </a:rPr>
              <a:t>Final step of scientific method: share results</a:t>
            </a:r>
          </a:p>
          <a:p>
            <a:pPr algn="l"/>
            <a:endParaRPr lang="en-US" sz="2400" dirty="0">
              <a:effectLst/>
              <a:latin typeface="Poppins SemiBold" panose="00000700000000000000" pitchFamily="2" charset="0"/>
              <a:ea typeface="Times New Roman" panose="02020603050405020304" pitchFamily="18" charset="0"/>
              <a:cs typeface="Poppins SemiBold" panose="00000700000000000000" pitchFamily="2" charset="0"/>
            </a:endParaRPr>
          </a:p>
          <a:p>
            <a:pPr algn="l"/>
            <a:r>
              <a:rPr lang="en-US" sz="2400" dirty="0">
                <a:effectLst/>
                <a:latin typeface="Poppins SemiBold" panose="00000700000000000000" pitchFamily="2" charset="0"/>
                <a:ea typeface="Times New Roman" panose="02020603050405020304" pitchFamily="18" charset="0"/>
                <a:cs typeface="Poppins SemiBold" panose="00000700000000000000" pitchFamily="2" charset="0"/>
              </a:rPr>
              <a:t>🌍 Real-world context:</a:t>
            </a:r>
          </a:p>
          <a:p>
            <a:pPr marL="342900" indent="-342900" algn="l">
              <a:buFont typeface="Arial" panose="020B0604020202020204" pitchFamily="34" charset="0"/>
              <a:buChar char="•"/>
            </a:pPr>
            <a:r>
              <a:rPr lang="en-US" sz="2400" dirty="0">
                <a:effectLst/>
                <a:latin typeface="Poppins SemiBold" panose="00000700000000000000" pitchFamily="2" charset="0"/>
                <a:ea typeface="Times New Roman" panose="02020603050405020304" pitchFamily="18" charset="0"/>
                <a:cs typeface="Poppins SemiBold" panose="00000700000000000000" pitchFamily="2" charset="0"/>
              </a:rPr>
              <a:t>European Researchers’ Night </a:t>
            </a:r>
          </a:p>
          <a:p>
            <a:pPr marL="342900" indent="-342900" algn="l">
              <a:buFont typeface="Arial" panose="020B0604020202020204" pitchFamily="34" charset="0"/>
              <a:buChar char="•"/>
            </a:pPr>
            <a:r>
              <a:rPr lang="en-US" sz="2400" dirty="0">
                <a:effectLst/>
                <a:latin typeface="Poppins SemiBold" panose="00000700000000000000" pitchFamily="2" charset="0"/>
                <a:ea typeface="Times New Roman" panose="02020603050405020304" pitchFamily="18" charset="0"/>
                <a:cs typeface="Poppins SemiBold" panose="00000700000000000000" pitchFamily="2" charset="0"/>
              </a:rPr>
              <a:t>public engagement</a:t>
            </a:r>
          </a:p>
        </p:txBody>
      </p:sp>
      <p:pic>
        <p:nvPicPr>
          <p:cNvPr id="2054" name="Picture 4">
            <a:extLst>
              <a:ext uri="{FF2B5EF4-FFF2-40B4-BE49-F238E27FC236}">
                <a16:creationId xmlns:a16="http://schemas.microsoft.com/office/drawing/2014/main" id="{22C76FF2-61E7-6652-FBC3-12A719EA0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967F10CE-AF2A-55FA-20F5-4A238674E1E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C18A7D98-33ED-2522-C506-19D9387A87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5BD79167-7640-8C2E-37A1-66B3146645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C1328C5A-80BD-7441-7344-C7EBD1D026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B10B496A-7D3D-227C-3635-FF0D141C153C}"/>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482E6054-004B-940A-8C84-86F68BD429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68729D11-43EA-3F8B-4FE5-1E192F628A3E}"/>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30180AE0-2EED-7361-7B45-8747DD25E163}"/>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0771BB9A-705F-57E3-E7A6-C908A2F7225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930A00A6-4992-0871-9072-0C4E56C55DD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9640F9FD-4BD4-DA58-9DA9-66CA5B440D8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9BC22AC7-A8B6-9AD4-EFF2-4471CA89FAF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F7846273-AC2F-7132-EF3E-CF97EACC3B4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1C2F3BB6-7FB3-7B2A-C391-14E21B563D4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9D69850D-43DC-98C7-C3E9-C66C388D01F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CF21C6F9-2EEA-12A5-1CF0-0DF52FF29186}"/>
              </a:ext>
            </a:extLst>
          </p:cNvPr>
          <p:cNvSpPr>
            <a:spLocks noGrp="1"/>
          </p:cNvSpPr>
          <p:nvPr>
            <p:ph type="ctrTitle"/>
          </p:nvPr>
        </p:nvSpPr>
        <p:spPr>
          <a:xfrm>
            <a:off x="103077" y="401040"/>
            <a:ext cx="11102555" cy="911293"/>
          </a:xfrm>
        </p:spPr>
        <p:txBody>
          <a:bodyPr>
            <a:noAutofit/>
          </a:bodyPr>
          <a:lstStyle/>
          <a:p>
            <a:pPr algn="l"/>
            <a:r>
              <a:rPr lang="en-US" sz="32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Poster Preparation &amp; Science Communication</a:t>
            </a:r>
            <a:endParaRPr lang="en-US" sz="32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2516063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DD679-09B4-41E3-FDA6-61AD7D06A2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E83119-9B30-0A31-3684-1A02711A807B}"/>
              </a:ext>
            </a:extLst>
          </p:cNvPr>
          <p:cNvSpPr>
            <a:spLocks noGrp="1"/>
          </p:cNvSpPr>
          <p:nvPr>
            <p:ph type="ctrTitle"/>
          </p:nvPr>
        </p:nvSpPr>
        <p:spPr/>
        <p:txBody>
          <a:bodyPr/>
          <a:lstStyle/>
          <a:p>
            <a:r>
              <a:rPr lang="en-US"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S.P.A.C.E. Photovoice Challenge</a:t>
            </a:r>
            <a:endParaRPr lang="en-US" sz="5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
        <p:nvSpPr>
          <p:cNvPr id="3" name="Subtitle 2">
            <a:extLst>
              <a:ext uri="{FF2B5EF4-FFF2-40B4-BE49-F238E27FC236}">
                <a16:creationId xmlns:a16="http://schemas.microsoft.com/office/drawing/2014/main" id="{CC86AC6F-6759-EB3F-2AD4-3A60B44BDEA0}"/>
              </a:ext>
            </a:extLst>
          </p:cNvPr>
          <p:cNvSpPr>
            <a:spLocks noGrp="1"/>
          </p:cNvSpPr>
          <p:nvPr>
            <p:ph type="subTitle" idx="1"/>
          </p:nvPr>
        </p:nvSpPr>
        <p:spPr>
          <a:xfrm>
            <a:off x="1524000" y="3602038"/>
            <a:ext cx="9144000" cy="2255572"/>
          </a:xfrm>
        </p:spPr>
        <p:txBody>
          <a:bodyPr>
            <a:normAutofit/>
          </a:bodyPr>
          <a:lstStyle/>
          <a:p>
            <a:pPr algn="ctr">
              <a:buNone/>
            </a:pPr>
            <a:r>
              <a:rPr lang="en-US" sz="2400" b="1" dirty="0">
                <a:effectLst/>
                <a:latin typeface="Poppins" panose="00000500000000000000" pitchFamily="2" charset="0"/>
                <a:ea typeface="Times New Roman" panose="02020603050405020304" pitchFamily="18" charset="0"/>
              </a:rPr>
              <a:t>A scientific and creative exploration of new worlds</a:t>
            </a:r>
            <a:endParaRPr lang="en-US" sz="2000" dirty="0">
              <a:effectLst/>
              <a:latin typeface="Times New Roman" panose="02020603050405020304" pitchFamily="18" charset="0"/>
              <a:ea typeface="Times New Roman" panose="02020603050405020304" pitchFamily="18" charset="0"/>
            </a:endParaRPr>
          </a:p>
          <a:p>
            <a:pPr algn="ctr">
              <a:buNone/>
            </a:pPr>
            <a:endPar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endParaRPr>
          </a:p>
          <a:p>
            <a:pPr algn="ctr">
              <a:buNone/>
            </a:pPr>
            <a:r>
              <a:rPr lang="en-US" sz="2400" b="1" dirty="0">
                <a:solidFill>
                  <a:srgbClr val="F16F90"/>
                </a:solidFill>
                <a:effectLst/>
                <a:latin typeface="Segoe UI Emoji" panose="020B0502040204020203" pitchFamily="34" charset="0"/>
                <a:ea typeface="Times New Roman" panose="02020603050405020304" pitchFamily="18" charset="0"/>
                <a:cs typeface="Segoe UI Emoji" panose="020B0502040204020203" pitchFamily="34" charset="0"/>
              </a:rPr>
              <a:t>🚀</a:t>
            </a:r>
            <a:r>
              <a:rPr lang="en-US" sz="2400" b="1" dirty="0">
                <a:solidFill>
                  <a:srgbClr val="F16F90"/>
                </a:solidFill>
                <a:effectLst/>
                <a:latin typeface="Poppins" panose="00000500000000000000" pitchFamily="2" charset="0"/>
                <a:ea typeface="Times New Roman" panose="02020603050405020304" pitchFamily="18" charset="0"/>
              </a:rPr>
              <a:t>Mission: Start again.</a:t>
            </a:r>
          </a:p>
          <a:p>
            <a:pPr algn="ctr">
              <a:buNone/>
            </a:pPr>
            <a:endParaRPr lang="en-US" b="1" dirty="0">
              <a:solidFill>
                <a:srgbClr val="F16F90"/>
              </a:solidFill>
              <a:latin typeface="Poppins" panose="00000500000000000000" pitchFamily="2" charset="0"/>
              <a:ea typeface="Times New Roman" panose="02020603050405020304" pitchFamily="18" charset="0"/>
            </a:endParaRPr>
          </a:p>
          <a:p>
            <a:pPr algn="ctr">
              <a:buNone/>
            </a:pPr>
            <a:r>
              <a:rPr lang="en-US" sz="2000" b="1" dirty="0">
                <a:solidFill>
                  <a:srgbClr val="F16F90"/>
                </a:solidFill>
                <a:effectLst/>
                <a:latin typeface="Poppins" panose="00000500000000000000" pitchFamily="2" charset="0"/>
                <a:ea typeface="Times New Roman" panose="02020603050405020304" pitchFamily="18" charset="0"/>
              </a:rPr>
              <a:t>Extra Material</a:t>
            </a:r>
            <a:endParaRPr lang="en-US" sz="2000" dirty="0">
              <a:effectLst/>
              <a:latin typeface="Times New Roman" panose="02020603050405020304" pitchFamily="18" charset="0"/>
              <a:ea typeface="Times New Roman" panose="02020603050405020304" pitchFamily="18" charset="0"/>
            </a:endParaRPr>
          </a:p>
        </p:txBody>
      </p:sp>
      <p:pic>
        <p:nvPicPr>
          <p:cNvPr id="2054" name="Picture 4">
            <a:extLst>
              <a:ext uri="{FF2B5EF4-FFF2-40B4-BE49-F238E27FC236}">
                <a16:creationId xmlns:a16="http://schemas.microsoft.com/office/drawing/2014/main" id="{80EE89E9-0EC0-079A-A326-30C283DEF6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0AC6C042-15C5-6B68-D0B8-D276E78B44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43D5D921-E2E5-2B7E-74D6-BF54BCA562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BD559F84-1C6D-CBC5-0E7E-0936D830C6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9237CFD0-D2BE-994E-8E2F-D957F9F782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EED6E486-40D7-BA96-AF08-DAB436EEFA7D}"/>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E516B524-60AA-E584-724B-B75A5FFA15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E6C5FACC-2491-90BD-55C3-9AF80468B457}"/>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512E873F-8231-D7BE-6A92-DFBFFF0BF2E4}"/>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032178BF-1E19-32DF-8E0C-0AF238C509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1B85F67E-D776-66A0-E79F-786CD9CED68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67266" y="628288"/>
            <a:ext cx="1015471" cy="1015471"/>
          </a:xfrm>
          <a:prstGeom prst="rect">
            <a:avLst/>
          </a:prstGeom>
        </p:spPr>
      </p:pic>
      <p:pic>
        <p:nvPicPr>
          <p:cNvPr id="12" name="Graphic 11">
            <a:extLst>
              <a:ext uri="{FF2B5EF4-FFF2-40B4-BE49-F238E27FC236}">
                <a16:creationId xmlns:a16="http://schemas.microsoft.com/office/drawing/2014/main" id="{1306A81E-B381-6B63-521E-EB5A70B553F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D868273F-4199-69EF-12AF-C0BADD81285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947DF40F-BDC1-AAEF-B2BD-4C2DF8FA807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5" name="Graphic 14">
            <a:extLst>
              <a:ext uri="{FF2B5EF4-FFF2-40B4-BE49-F238E27FC236}">
                <a16:creationId xmlns:a16="http://schemas.microsoft.com/office/drawing/2014/main" id="{A16776D8-7CE6-5CF6-2EF7-C66B339367B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pic>
        <p:nvPicPr>
          <p:cNvPr id="17" name="Graphic 16">
            <a:extLst>
              <a:ext uri="{FF2B5EF4-FFF2-40B4-BE49-F238E27FC236}">
                <a16:creationId xmlns:a16="http://schemas.microsoft.com/office/drawing/2014/main" id="{2C857E19-6765-590F-5B8A-6918BFB73801}"/>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781050" y="4248150"/>
            <a:ext cx="742950" cy="571500"/>
          </a:xfrm>
          <a:prstGeom prst="rect">
            <a:avLst/>
          </a:prstGeom>
        </p:spPr>
      </p:pic>
      <p:pic>
        <p:nvPicPr>
          <p:cNvPr id="18" name="Graphic 17">
            <a:extLst>
              <a:ext uri="{FF2B5EF4-FFF2-40B4-BE49-F238E27FC236}">
                <a16:creationId xmlns:a16="http://schemas.microsoft.com/office/drawing/2014/main" id="{40D83166-E030-CA74-A16C-000683E6E8F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spTree>
    <p:extLst>
      <p:ext uri="{BB962C8B-B14F-4D97-AF65-F5344CB8AC3E}">
        <p14:creationId xmlns:p14="http://schemas.microsoft.com/office/powerpoint/2010/main" val="3871596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13B48-5B76-DF0F-B2C9-D0733A57D2DE}"/>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591B9CE9-F22E-C07F-2CE5-34A5AD531B61}"/>
              </a:ext>
            </a:extLst>
          </p:cNvPr>
          <p:cNvSpPr>
            <a:spLocks noGrp="1"/>
          </p:cNvSpPr>
          <p:nvPr>
            <p:ph type="subTitle" idx="1"/>
          </p:nvPr>
        </p:nvSpPr>
        <p:spPr>
          <a:xfrm>
            <a:off x="132775" y="1816273"/>
            <a:ext cx="9599658" cy="3919893"/>
          </a:xfrm>
        </p:spPr>
        <p:txBody>
          <a:bodyPr>
            <a:normAutofit/>
          </a:bodyPr>
          <a:lstStyle/>
          <a:p>
            <a:pPr algn="l">
              <a:buNone/>
            </a:pPr>
            <a:r>
              <a:rPr lang="en-US" dirty="0">
                <a:latin typeface="Poppins" panose="00000500000000000000" pitchFamily="2" charset="0"/>
                <a:ea typeface="Times New Roman" panose="02020603050405020304" pitchFamily="18" charset="0"/>
              </a:rPr>
              <a:t>You arrive in a place where everything is quiet. No music. No birds. No voices. There are no houses, no streets, no rules. Nothing tells you how things should </a:t>
            </a:r>
            <a:r>
              <a:rPr lang="en-US" dirty="0" err="1">
                <a:latin typeface="Poppins" panose="00000500000000000000" pitchFamily="2" charset="0"/>
                <a:ea typeface="Times New Roman" panose="02020603050405020304" pitchFamily="18" charset="0"/>
              </a:rPr>
              <a:t>be.It</a:t>
            </a:r>
            <a:r>
              <a:rPr lang="en-US" dirty="0">
                <a:latin typeface="Poppins" panose="00000500000000000000" pitchFamily="2" charset="0"/>
                <a:ea typeface="Times New Roman" panose="02020603050405020304" pitchFamily="18" charset="0"/>
              </a:rPr>
              <a:t> is empty. Open. Still.</a:t>
            </a:r>
          </a:p>
          <a:p>
            <a:pPr algn="l">
              <a:buNone/>
            </a:pPr>
            <a:endParaRPr lang="en-US" dirty="0">
              <a:latin typeface="Poppins" panose="00000500000000000000" pitchFamily="2" charset="0"/>
              <a:ea typeface="Times New Roman" panose="02020603050405020304" pitchFamily="18" charset="0"/>
            </a:endParaRPr>
          </a:p>
          <a:p>
            <a:pPr algn="l">
              <a:buNone/>
            </a:pPr>
            <a:r>
              <a:rPr lang="en-US" dirty="0">
                <a:latin typeface="Poppins" panose="00000500000000000000" pitchFamily="2" charset="0"/>
                <a:ea typeface="Times New Roman" panose="02020603050405020304" pitchFamily="18" charset="0"/>
              </a:rPr>
              <a:t>After some time, you look </a:t>
            </a:r>
            <a:r>
              <a:rPr lang="en-US" dirty="0" err="1">
                <a:latin typeface="Poppins" panose="00000500000000000000" pitchFamily="2" charset="0"/>
                <a:ea typeface="Times New Roman" panose="02020603050405020304" pitchFamily="18" charset="0"/>
              </a:rPr>
              <a:t>back.Far</a:t>
            </a:r>
            <a:r>
              <a:rPr lang="en-US" dirty="0">
                <a:latin typeface="Poppins" panose="00000500000000000000" pitchFamily="2" charset="0"/>
                <a:ea typeface="Times New Roman" panose="02020603050405020304" pitchFamily="18" charset="0"/>
              </a:rPr>
              <a:t> away, you see a small blue </a:t>
            </a:r>
            <a:r>
              <a:rPr lang="en-US" dirty="0" err="1">
                <a:latin typeface="Poppins" panose="00000500000000000000" pitchFamily="2" charset="0"/>
                <a:ea typeface="Times New Roman" panose="02020603050405020304" pitchFamily="18" charset="0"/>
              </a:rPr>
              <a:t>planet.Earth.From</a:t>
            </a:r>
            <a:r>
              <a:rPr lang="en-US" dirty="0">
                <a:latin typeface="Poppins" panose="00000500000000000000" pitchFamily="2" charset="0"/>
                <a:ea typeface="Times New Roman" panose="02020603050405020304" pitchFamily="18" charset="0"/>
              </a:rPr>
              <a:t> here, you cannot see borders or </a:t>
            </a:r>
            <a:r>
              <a:rPr lang="en-US" dirty="0" err="1">
                <a:latin typeface="Poppins" panose="00000500000000000000" pitchFamily="2" charset="0"/>
                <a:ea typeface="Times New Roman" panose="02020603050405020304" pitchFamily="18" charset="0"/>
              </a:rPr>
              <a:t>differences.You</a:t>
            </a:r>
            <a:r>
              <a:rPr lang="en-US" dirty="0">
                <a:latin typeface="Poppins" panose="00000500000000000000" pitchFamily="2" charset="0"/>
                <a:ea typeface="Times New Roman" panose="02020603050405020304" pitchFamily="18" charset="0"/>
              </a:rPr>
              <a:t> only see one planet. One home.</a:t>
            </a:r>
          </a:p>
          <a:p>
            <a:pPr algn="l">
              <a:buNone/>
            </a:pPr>
            <a:endParaRPr lang="en-US" dirty="0">
              <a:latin typeface="Poppins" panose="00000500000000000000" pitchFamily="2" charset="0"/>
              <a:ea typeface="Times New Roman" panose="02020603050405020304" pitchFamily="18" charset="0"/>
            </a:endParaRPr>
          </a:p>
          <a:p>
            <a:pPr algn="l">
              <a:buNone/>
            </a:pPr>
            <a:r>
              <a:rPr lang="en-US" dirty="0">
                <a:latin typeface="Poppins SemiBold" panose="00000700000000000000" pitchFamily="2" charset="0"/>
                <a:ea typeface="Times New Roman" panose="02020603050405020304" pitchFamily="18" charset="0"/>
                <a:cs typeface="Poppins SemiBold" panose="00000700000000000000" pitchFamily="2" charset="0"/>
              </a:rPr>
              <a:t>How do you feel in this </a:t>
            </a:r>
            <a:r>
              <a:rPr lang="en-US" dirty="0" err="1">
                <a:latin typeface="Poppins SemiBold" panose="00000700000000000000" pitchFamily="2" charset="0"/>
                <a:ea typeface="Times New Roman" panose="02020603050405020304" pitchFamily="18" charset="0"/>
                <a:cs typeface="Poppins SemiBold" panose="00000700000000000000" pitchFamily="2" charset="0"/>
              </a:rPr>
              <a:t>place?What</a:t>
            </a:r>
            <a:r>
              <a:rPr lang="en-US" dirty="0">
                <a:latin typeface="Poppins SemiBold" panose="00000700000000000000" pitchFamily="2" charset="0"/>
                <a:ea typeface="Times New Roman" panose="02020603050405020304" pitchFamily="18" charset="0"/>
                <a:cs typeface="Poppins SemiBold" panose="00000700000000000000" pitchFamily="2" charset="0"/>
              </a:rPr>
              <a:t> is missing?</a:t>
            </a:r>
          </a:p>
          <a:p>
            <a:pPr algn="l">
              <a:buNone/>
            </a:pPr>
            <a:endParaRPr lang="en-US" sz="2400" dirty="0">
              <a:effectLst/>
              <a:latin typeface="Poppins" panose="00000500000000000000" pitchFamily="2" charset="0"/>
              <a:ea typeface="Times New Roman" panose="02020603050405020304" pitchFamily="18" charset="0"/>
              <a:cs typeface="Poppins SemiBold" panose="00000700000000000000" pitchFamily="2" charset="0"/>
            </a:endParaRPr>
          </a:p>
          <a:p>
            <a:pPr algn="l">
              <a:buNone/>
            </a:pPr>
            <a:endParaRPr lang="en-US" sz="24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054" name="Picture 4">
            <a:extLst>
              <a:ext uri="{FF2B5EF4-FFF2-40B4-BE49-F238E27FC236}">
                <a16:creationId xmlns:a16="http://schemas.microsoft.com/office/drawing/2014/main" id="{8BB5721C-55D4-F831-ABEC-0BB82AEE31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ACEF3FA4-1ACE-48FE-2E0E-55772D59012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45738324-0794-6D4F-DBEE-F0A970D614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75A03730-72E0-8818-EFB6-40E32287B0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1FC5604D-A7AE-C21D-FEBE-71A8ED2818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68A5E5B3-C576-0C56-0C58-A819A7F98E86}"/>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9AB6105D-2315-E1CC-98E9-A2767923BA2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429AB5EF-9831-EBC6-A6CD-6EE11BE6EA75}"/>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BC947EA1-3F19-1927-5791-E4CC9CE6263A}"/>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0900D402-1105-5D33-9668-1B84A6EC71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8AF2951B-A271-B775-75D5-FE1F82AA876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120BDB13-9DD2-4DE7-1051-D8C5EA0E28D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9FEDFCB2-86F7-E411-1380-F5C1D74E932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F6FABB5B-4DC5-91FF-DB6B-79EA4F3DC96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696A0655-83C4-7C67-62E4-ED77C0899C1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3ADA7B48-578A-4E9A-5311-18D3084437E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0727B3EB-E5B3-4382-6688-72EC843D6407}"/>
              </a:ext>
            </a:extLst>
          </p:cNvPr>
          <p:cNvSpPr>
            <a:spLocks noGrp="1"/>
          </p:cNvSpPr>
          <p:nvPr>
            <p:ph type="ctrTitle"/>
          </p:nvPr>
        </p:nvSpPr>
        <p:spPr>
          <a:xfrm>
            <a:off x="103077" y="401040"/>
            <a:ext cx="11102555" cy="911293"/>
          </a:xfrm>
        </p:spPr>
        <p:txBody>
          <a:bodyPr>
            <a:noAutofit/>
          </a:bodyPr>
          <a:lstStyle/>
          <a:p>
            <a:pPr algn="l"/>
            <a:r>
              <a:rPr lang="en-US" sz="32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The Arrival</a:t>
            </a:r>
            <a:endParaRPr lang="en-US" sz="32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1519648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307E8-3D46-3596-88C4-5D5F8BB54E05}"/>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EAB43CD2-F807-BAD9-E42A-B4D8B5BC83BD}"/>
              </a:ext>
            </a:extLst>
          </p:cNvPr>
          <p:cNvSpPr>
            <a:spLocks noGrp="1"/>
          </p:cNvSpPr>
          <p:nvPr>
            <p:ph type="subTitle" idx="1"/>
          </p:nvPr>
        </p:nvSpPr>
        <p:spPr>
          <a:xfrm>
            <a:off x="252763" y="4238320"/>
            <a:ext cx="2872892" cy="218546"/>
          </a:xfrm>
        </p:spPr>
        <p:txBody>
          <a:bodyPr>
            <a:normAutofit/>
          </a:bodyPr>
          <a:lstStyle/>
          <a:p>
            <a:pPr algn="l">
              <a:buNone/>
            </a:pPr>
            <a:r>
              <a:rPr lang="de-DE" sz="900" dirty="0">
                <a:effectLst/>
                <a:latin typeface="Poppins SemiBold" panose="00000700000000000000" pitchFamily="2" charset="0"/>
                <a:ea typeface="Times New Roman" panose="02020603050405020304" pitchFamily="18" charset="0"/>
                <a:cs typeface="Poppins SemiBold" panose="00000700000000000000" pitchFamily="2" charset="0"/>
              </a:rPr>
              <a:t>(c) NASA images</a:t>
            </a:r>
            <a:endParaRPr lang="en-US" sz="9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054" name="Picture 4">
            <a:extLst>
              <a:ext uri="{FF2B5EF4-FFF2-40B4-BE49-F238E27FC236}">
                <a16:creationId xmlns:a16="http://schemas.microsoft.com/office/drawing/2014/main" id="{80C3B1E8-FC20-2CD0-CD2D-94B88A7827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7581" y="357713"/>
            <a:ext cx="1461341" cy="120313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1">
            <a:extLst>
              <a:ext uri="{FF2B5EF4-FFF2-40B4-BE49-F238E27FC236}">
                <a16:creationId xmlns:a16="http://schemas.microsoft.com/office/drawing/2014/main" id="{7B07C3F8-2139-49C0-B04A-9DC1DF0E662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659455" y="6360961"/>
            <a:ext cx="2201995" cy="314703"/>
          </a:xfrm>
          <a:prstGeom prst="rect">
            <a:avLst/>
          </a:prstGeom>
        </p:spPr>
      </p:pic>
      <p:pic>
        <p:nvPicPr>
          <p:cNvPr id="2049" name="Picture 5">
            <a:extLst>
              <a:ext uri="{FF2B5EF4-FFF2-40B4-BE49-F238E27FC236}">
                <a16:creationId xmlns:a16="http://schemas.microsoft.com/office/drawing/2014/main" id="{941BCA24-8648-0C88-76E7-72A818F858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9441" y="6400801"/>
            <a:ext cx="1203325" cy="3323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a:extLst>
              <a:ext uri="{FF2B5EF4-FFF2-40B4-BE49-F238E27FC236}">
                <a16:creationId xmlns:a16="http://schemas.microsoft.com/office/drawing/2014/main" id="{B7C29EC8-22E0-3268-384C-528EB2F2C99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28502" y="6360961"/>
            <a:ext cx="387154" cy="2732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7">
            <a:extLst>
              <a:ext uri="{FF2B5EF4-FFF2-40B4-BE49-F238E27FC236}">
                <a16:creationId xmlns:a16="http://schemas.microsoft.com/office/drawing/2014/main" id="{7ED57B1E-9D3D-FE94-8F54-20CF2D80037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32700" y="6376656"/>
            <a:ext cx="432439" cy="174571"/>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3">
            <a:extLst>
              <a:ext uri="{FF2B5EF4-FFF2-40B4-BE49-F238E27FC236}">
                <a16:creationId xmlns:a16="http://schemas.microsoft.com/office/drawing/2014/main" id="{F4DF39AA-E433-5157-76AF-6C3E924D4889}"/>
              </a:ext>
            </a:extLst>
          </p:cNvPr>
          <p:cNvSpPr/>
          <p:nvPr/>
        </p:nvSpPr>
        <p:spPr>
          <a:xfrm>
            <a:off x="-67946" y="-19051"/>
            <a:ext cx="12259945" cy="367193"/>
          </a:xfrm>
          <a:prstGeom prst="rect">
            <a:avLst/>
          </a:prstGeom>
          <a:solidFill>
            <a:srgbClr val="F16F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053" name="Picture 3">
            <a:extLst>
              <a:ext uri="{FF2B5EF4-FFF2-40B4-BE49-F238E27FC236}">
                <a16:creationId xmlns:a16="http://schemas.microsoft.com/office/drawing/2014/main" id="{6104C07F-F1E7-CBD9-6A46-3A4B9EA289E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76315" y="6376656"/>
            <a:ext cx="786053" cy="4166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a:extLst>
              <a:ext uri="{FF2B5EF4-FFF2-40B4-BE49-F238E27FC236}">
                <a16:creationId xmlns:a16="http://schemas.microsoft.com/office/drawing/2014/main" id="{7592996C-6540-7EEF-074C-9EA0A07EED26}"/>
              </a:ext>
            </a:extLst>
          </p:cNvPr>
          <p:cNvSpPr>
            <a:spLocks noChangeArrowheads="1"/>
          </p:cNvSpPr>
          <p:nvPr/>
        </p:nvSpPr>
        <p:spPr bwMode="auto">
          <a:xfrm>
            <a:off x="-1" y="0"/>
            <a:ext cx="19431315" cy="1468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7" name="Rectangle 9">
            <a:extLst>
              <a:ext uri="{FF2B5EF4-FFF2-40B4-BE49-F238E27FC236}">
                <a16:creationId xmlns:a16="http://schemas.microsoft.com/office/drawing/2014/main" id="{FACCFECF-DB9E-4EFF-E079-E863665BFCA4}"/>
              </a:ext>
            </a:extLst>
          </p:cNvPr>
          <p:cNvSpPr>
            <a:spLocks noChangeArrowheads="1"/>
          </p:cNvSpPr>
          <p:nvPr/>
        </p:nvSpPr>
        <p:spPr bwMode="auto">
          <a:xfrm>
            <a:off x="-1" y="457199"/>
            <a:ext cx="1943131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2ED335F3-6253-4D29-E98B-C37B0F11584D}"/>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745374" y="6476919"/>
            <a:ext cx="1382597" cy="290192"/>
          </a:xfrm>
          <a:prstGeom prst="rect">
            <a:avLst/>
          </a:prstGeom>
        </p:spPr>
      </p:pic>
      <p:pic>
        <p:nvPicPr>
          <p:cNvPr id="11" name="Graphic 10">
            <a:extLst>
              <a:ext uri="{FF2B5EF4-FFF2-40B4-BE49-F238E27FC236}">
                <a16:creationId xmlns:a16="http://schemas.microsoft.com/office/drawing/2014/main" id="{A2EEB548-3C78-6ADC-712F-7D1B0474FEB1}"/>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00075" y="357713"/>
            <a:ext cx="407723" cy="407723"/>
          </a:xfrm>
          <a:prstGeom prst="rect">
            <a:avLst/>
          </a:prstGeom>
        </p:spPr>
      </p:pic>
      <p:pic>
        <p:nvPicPr>
          <p:cNvPr id="12" name="Graphic 11">
            <a:extLst>
              <a:ext uri="{FF2B5EF4-FFF2-40B4-BE49-F238E27FC236}">
                <a16:creationId xmlns:a16="http://schemas.microsoft.com/office/drawing/2014/main" id="{4456D9D9-0983-6C4E-9754-A015198B8743}"/>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0957408" y="5456767"/>
            <a:ext cx="400843" cy="400843"/>
          </a:xfrm>
          <a:prstGeom prst="rect">
            <a:avLst/>
          </a:prstGeom>
        </p:spPr>
      </p:pic>
      <p:pic>
        <p:nvPicPr>
          <p:cNvPr id="13" name="Graphic 12">
            <a:extLst>
              <a:ext uri="{FF2B5EF4-FFF2-40B4-BE49-F238E27FC236}">
                <a16:creationId xmlns:a16="http://schemas.microsoft.com/office/drawing/2014/main" id="{BEBC5EB7-D1D0-16F2-CFA5-5168014CC0E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0876974" y="4936901"/>
            <a:ext cx="400843" cy="400843"/>
          </a:xfrm>
          <a:prstGeom prst="rect">
            <a:avLst/>
          </a:prstGeom>
        </p:spPr>
      </p:pic>
      <p:pic>
        <p:nvPicPr>
          <p:cNvPr id="14" name="Graphic 13">
            <a:extLst>
              <a:ext uri="{FF2B5EF4-FFF2-40B4-BE49-F238E27FC236}">
                <a16:creationId xmlns:a16="http://schemas.microsoft.com/office/drawing/2014/main" id="{B5211B47-7CD8-4DAC-B9E5-D109C06CFBB3}"/>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0508675" y="5566000"/>
            <a:ext cx="400843" cy="400843"/>
          </a:xfrm>
          <a:prstGeom prst="rect">
            <a:avLst/>
          </a:prstGeom>
        </p:spPr>
      </p:pic>
      <p:pic>
        <p:nvPicPr>
          <p:cNvPr id="18" name="Graphic 17">
            <a:extLst>
              <a:ext uri="{FF2B5EF4-FFF2-40B4-BE49-F238E27FC236}">
                <a16:creationId xmlns:a16="http://schemas.microsoft.com/office/drawing/2014/main" id="{4EEBE596-CDC5-33D1-CC52-A887816D89D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rot="20355785">
            <a:off x="10804672" y="2446686"/>
            <a:ext cx="742950" cy="571500"/>
          </a:xfrm>
          <a:prstGeom prst="rect">
            <a:avLst/>
          </a:prstGeom>
        </p:spPr>
      </p:pic>
      <p:pic>
        <p:nvPicPr>
          <p:cNvPr id="15" name="Graphic 14">
            <a:extLst>
              <a:ext uri="{FF2B5EF4-FFF2-40B4-BE49-F238E27FC236}">
                <a16:creationId xmlns:a16="http://schemas.microsoft.com/office/drawing/2014/main" id="{4950F777-39FC-56D3-A798-F2289178A75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32775" y="1155422"/>
            <a:ext cx="400843" cy="400843"/>
          </a:xfrm>
          <a:prstGeom prst="rect">
            <a:avLst/>
          </a:prstGeom>
        </p:spPr>
      </p:pic>
      <p:sp>
        <p:nvSpPr>
          <p:cNvPr id="2" name="Title 1">
            <a:extLst>
              <a:ext uri="{FF2B5EF4-FFF2-40B4-BE49-F238E27FC236}">
                <a16:creationId xmlns:a16="http://schemas.microsoft.com/office/drawing/2014/main" id="{0D2A5261-0831-B035-90D0-450AA973DB65}"/>
              </a:ext>
            </a:extLst>
          </p:cNvPr>
          <p:cNvSpPr>
            <a:spLocks noGrp="1"/>
          </p:cNvSpPr>
          <p:nvPr>
            <p:ph type="ctrTitle"/>
          </p:nvPr>
        </p:nvSpPr>
        <p:spPr>
          <a:xfrm>
            <a:off x="103077" y="401040"/>
            <a:ext cx="11102555" cy="911293"/>
          </a:xfrm>
        </p:spPr>
        <p:txBody>
          <a:bodyPr>
            <a:noAutofit/>
          </a:bodyPr>
          <a:lstStyle/>
          <a:p>
            <a:pPr algn="l"/>
            <a:r>
              <a:rPr lang="en-US" sz="3200" b="1" dirty="0">
                <a:solidFill>
                  <a:srgbClr val="F16F90"/>
                </a:solidFill>
                <a:latin typeface="Poppins SemiBold" panose="00000700000000000000" pitchFamily="2" charset="0"/>
                <a:ea typeface="Times New Roman" panose="02020603050405020304" pitchFamily="18" charset="0"/>
                <a:cs typeface="Poppins SemiBold" panose="00000700000000000000" pitchFamily="2" charset="0"/>
              </a:rPr>
              <a:t>SPACE pictures and sounds</a:t>
            </a:r>
            <a:endParaRPr lang="en-US" sz="3200" dirty="0">
              <a:effectLst/>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10" name="Picture 9">
            <a:extLst>
              <a:ext uri="{FF2B5EF4-FFF2-40B4-BE49-F238E27FC236}">
                <a16:creationId xmlns:a16="http://schemas.microsoft.com/office/drawing/2014/main" id="{1A560D1D-CC06-E143-0F7B-6D0EDA8B251B}"/>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52763" y="1468772"/>
            <a:ext cx="2664004" cy="2664004"/>
          </a:xfrm>
          <a:prstGeom prst="rect">
            <a:avLst/>
          </a:prstGeom>
        </p:spPr>
      </p:pic>
      <p:pic>
        <p:nvPicPr>
          <p:cNvPr id="17" name="Picture 16">
            <a:extLst>
              <a:ext uri="{FF2B5EF4-FFF2-40B4-BE49-F238E27FC236}">
                <a16:creationId xmlns:a16="http://schemas.microsoft.com/office/drawing/2014/main" id="{40F4B144-9D48-AEE9-056F-C6F78BD5BCDB}"/>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776262" y="1769532"/>
            <a:ext cx="2773436" cy="1604433"/>
          </a:xfrm>
          <a:prstGeom prst="rect">
            <a:avLst/>
          </a:prstGeom>
        </p:spPr>
      </p:pic>
      <p:sp>
        <p:nvSpPr>
          <p:cNvPr id="19" name="Subtitle 2">
            <a:extLst>
              <a:ext uri="{FF2B5EF4-FFF2-40B4-BE49-F238E27FC236}">
                <a16:creationId xmlns:a16="http://schemas.microsoft.com/office/drawing/2014/main" id="{74AD4F00-DE72-F4EA-980E-A69B99C40E56}"/>
              </a:ext>
            </a:extLst>
          </p:cNvPr>
          <p:cNvSpPr txBox="1">
            <a:spLocks/>
          </p:cNvSpPr>
          <p:nvPr/>
        </p:nvSpPr>
        <p:spPr>
          <a:xfrm>
            <a:off x="3676806" y="3484978"/>
            <a:ext cx="2872892" cy="21854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de-DE" sz="900" dirty="0">
                <a:latin typeface="Poppins SemiBold" panose="00000700000000000000" pitchFamily="2" charset="0"/>
                <a:ea typeface="Times New Roman" panose="02020603050405020304" pitchFamily="18" charset="0"/>
                <a:cs typeface="Poppins SemiBold" panose="00000700000000000000" pitchFamily="2" charset="0"/>
              </a:rPr>
              <a:t>(c) NASA images</a:t>
            </a:r>
            <a:endParaRPr lang="en-US" sz="900" dirty="0">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1" name="Picture 20">
            <a:extLst>
              <a:ext uri="{FF2B5EF4-FFF2-40B4-BE49-F238E27FC236}">
                <a16:creationId xmlns:a16="http://schemas.microsoft.com/office/drawing/2014/main" id="{0A2E9A62-59DE-7746-4B1D-94EDD9A92FD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538999" y="1685273"/>
            <a:ext cx="4261418" cy="3051175"/>
          </a:xfrm>
          <a:prstGeom prst="rect">
            <a:avLst/>
          </a:prstGeom>
        </p:spPr>
      </p:pic>
      <p:sp>
        <p:nvSpPr>
          <p:cNvPr id="22" name="Subtitle 2">
            <a:extLst>
              <a:ext uri="{FF2B5EF4-FFF2-40B4-BE49-F238E27FC236}">
                <a16:creationId xmlns:a16="http://schemas.microsoft.com/office/drawing/2014/main" id="{9EB71BFA-668D-94D3-650B-24160FC71AFF}"/>
              </a:ext>
            </a:extLst>
          </p:cNvPr>
          <p:cNvSpPr txBox="1">
            <a:spLocks/>
          </p:cNvSpPr>
          <p:nvPr/>
        </p:nvSpPr>
        <p:spPr>
          <a:xfrm>
            <a:off x="7416956" y="4777906"/>
            <a:ext cx="4383461" cy="67886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800" dirty="0">
                <a:latin typeface="Poppins SemiBold" panose="00000700000000000000" pitchFamily="2" charset="0"/>
                <a:ea typeface="Times New Roman" panose="02020603050405020304" pitchFamily="18" charset="0"/>
                <a:cs typeface="Poppins SemiBold" panose="00000700000000000000" pitchFamily="2" charset="0"/>
              </a:rPr>
              <a:t>Earthrise (1968). Apollo 8 astronaut Bill Anders recalled, "When I looked up and saw the Earth coming up on this very stark, beat-up Moon horizon, I was immediately almost overcome with the thought, 'Here we came all this way to the Moon, and yet the most significant thing we're seeing is our own home planet, the Earth.'"</a:t>
            </a:r>
            <a:r>
              <a:rPr lang="de-DE" sz="800" dirty="0">
                <a:latin typeface="Poppins SemiBold" panose="00000700000000000000" pitchFamily="2" charset="0"/>
                <a:ea typeface="Times New Roman" panose="02020603050405020304" pitchFamily="18" charset="0"/>
                <a:cs typeface="Poppins SemiBold" panose="00000700000000000000" pitchFamily="2" charset="0"/>
              </a:rPr>
              <a:t>(c) NASA images</a:t>
            </a:r>
            <a:endParaRPr lang="en-US" sz="800" dirty="0">
              <a:latin typeface="Poppins SemiBold" panose="00000700000000000000" pitchFamily="2" charset="0"/>
              <a:ea typeface="Times New Roman" panose="02020603050405020304" pitchFamily="18" charset="0"/>
              <a:cs typeface="Poppins SemiBold" panose="00000700000000000000" pitchFamily="2" charset="0"/>
            </a:endParaRPr>
          </a:p>
        </p:txBody>
      </p:sp>
      <p:pic>
        <p:nvPicPr>
          <p:cNvPr id="23" name="113760main_PIA07869">
            <a:hlinkClick r:id="" action="ppaction://media"/>
            <a:extLst>
              <a:ext uri="{FF2B5EF4-FFF2-40B4-BE49-F238E27FC236}">
                <a16:creationId xmlns:a16="http://schemas.microsoft.com/office/drawing/2014/main" id="{81783E9C-3368-4920-D4F6-D20F82609A88}"/>
              </a:ext>
            </a:extLst>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3921457" y="4213184"/>
            <a:ext cx="487363" cy="487363"/>
          </a:xfrm>
          <a:prstGeom prst="rect">
            <a:avLst/>
          </a:prstGeom>
        </p:spPr>
      </p:pic>
      <p:sp>
        <p:nvSpPr>
          <p:cNvPr id="24" name="Subtitle 2">
            <a:extLst>
              <a:ext uri="{FF2B5EF4-FFF2-40B4-BE49-F238E27FC236}">
                <a16:creationId xmlns:a16="http://schemas.microsoft.com/office/drawing/2014/main" id="{4C0EF4CD-FA3B-7671-B544-1CF7D7234319}"/>
              </a:ext>
            </a:extLst>
          </p:cNvPr>
          <p:cNvSpPr txBox="1">
            <a:spLocks/>
          </p:cNvSpPr>
          <p:nvPr/>
        </p:nvSpPr>
        <p:spPr>
          <a:xfrm>
            <a:off x="4544064" y="4238320"/>
            <a:ext cx="2872892" cy="96068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de-DE" sz="900" dirty="0">
                <a:latin typeface="Poppins SemiBold" panose="00000700000000000000" pitchFamily="2" charset="0"/>
                <a:ea typeface="Times New Roman" panose="02020603050405020304" pitchFamily="18" charset="0"/>
                <a:cs typeface="Poppins SemiBold" panose="00000700000000000000" pitchFamily="2" charset="0"/>
              </a:rPr>
              <a:t>Sounds of Enceladus, The NASA/ESA/ASI Cassini-Huygens spacecraft detected an atmosphere on Saturn's icy moon Enceladus.</a:t>
            </a:r>
            <a:br>
              <a:rPr lang="de-DE" sz="900" dirty="0">
                <a:latin typeface="Poppins SemiBold" panose="00000700000000000000" pitchFamily="2" charset="0"/>
                <a:ea typeface="Times New Roman" panose="02020603050405020304" pitchFamily="18" charset="0"/>
                <a:cs typeface="Poppins SemiBold" panose="00000700000000000000" pitchFamily="2" charset="0"/>
              </a:rPr>
            </a:br>
            <a:r>
              <a:rPr lang="de-DE" sz="900" dirty="0">
                <a:latin typeface="Poppins SemiBold" panose="00000700000000000000" pitchFamily="2" charset="0"/>
                <a:ea typeface="Times New Roman" panose="02020603050405020304" pitchFamily="18" charset="0"/>
                <a:cs typeface="Poppins SemiBold" panose="00000700000000000000" pitchFamily="2" charset="0"/>
              </a:rPr>
              <a:t>(c) esa.int</a:t>
            </a:r>
          </a:p>
        </p:txBody>
      </p:sp>
      <p:pic>
        <p:nvPicPr>
          <p:cNvPr id="25" name="dawn_in_space">
            <a:hlinkClick r:id="" action="ppaction://media"/>
            <a:extLst>
              <a:ext uri="{FF2B5EF4-FFF2-40B4-BE49-F238E27FC236}">
                <a16:creationId xmlns:a16="http://schemas.microsoft.com/office/drawing/2014/main" id="{C354F284-0DAC-AED3-CEA9-54DCFEF0F29F}"/>
              </a:ext>
            </a:extLst>
          </p:cNvPr>
          <p:cNvPicPr>
            <a:picLocks noChangeAspect="1"/>
          </p:cNvPicPr>
          <p:nvPr>
            <a:audioFile r:link="rId4"/>
            <p:extLst>
              <p:ext uri="{DAA4B4D4-6D71-4841-9C94-3DE7FCFB9230}">
                <p14:media xmlns:p14="http://schemas.microsoft.com/office/powerpoint/2010/main" r:embed="rId3"/>
              </p:ext>
            </p:extLst>
          </p:nvPr>
        </p:nvPicPr>
        <p:blipFill>
          <a:blip r:embed="rId18"/>
          <a:stretch>
            <a:fillRect/>
          </a:stretch>
        </p:blipFill>
        <p:spPr>
          <a:xfrm>
            <a:off x="664117" y="5214466"/>
            <a:ext cx="487362" cy="487362"/>
          </a:xfrm>
          <a:prstGeom prst="rect">
            <a:avLst/>
          </a:prstGeom>
        </p:spPr>
      </p:pic>
      <p:sp>
        <p:nvSpPr>
          <p:cNvPr id="26" name="Subtitle 2">
            <a:extLst>
              <a:ext uri="{FF2B5EF4-FFF2-40B4-BE49-F238E27FC236}">
                <a16:creationId xmlns:a16="http://schemas.microsoft.com/office/drawing/2014/main" id="{8A9A5503-80E7-BA34-D9A2-C6830C7A9357}"/>
              </a:ext>
            </a:extLst>
          </p:cNvPr>
          <p:cNvSpPr txBox="1">
            <a:spLocks/>
          </p:cNvSpPr>
          <p:nvPr/>
        </p:nvSpPr>
        <p:spPr>
          <a:xfrm>
            <a:off x="1263862" y="5347454"/>
            <a:ext cx="2872892" cy="96068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de-DE" sz="900" dirty="0">
                <a:latin typeface="Poppins SemiBold" panose="00000700000000000000" pitchFamily="2" charset="0"/>
                <a:ea typeface="Times New Roman" panose="02020603050405020304" pitchFamily="18" charset="0"/>
                <a:cs typeface="Poppins SemiBold" panose="00000700000000000000" pitchFamily="2" charset="0"/>
              </a:rPr>
              <a:t>Dawn in space, </a:t>
            </a:r>
            <a:r>
              <a:rPr lang="en-US" sz="900" dirty="0">
                <a:latin typeface="Poppins SemiBold" panose="00000700000000000000" pitchFamily="2" charset="0"/>
                <a:ea typeface="Times New Roman" panose="02020603050405020304" pitchFamily="18" charset="0"/>
                <a:cs typeface="Poppins SemiBold" panose="00000700000000000000" pitchFamily="2" charset="0"/>
              </a:rPr>
              <a:t>'Dawn chorus' signals detected by ESA Cluster’s WBD (Wide Band Data) instrument</a:t>
            </a:r>
            <a:r>
              <a:rPr lang="de-DE" sz="900" dirty="0">
                <a:latin typeface="Poppins SemiBold" panose="00000700000000000000" pitchFamily="2" charset="0"/>
                <a:ea typeface="Times New Roman" panose="02020603050405020304" pitchFamily="18" charset="0"/>
                <a:cs typeface="Poppins SemiBold" panose="00000700000000000000" pitchFamily="2" charset="0"/>
              </a:rPr>
              <a:t>(c) </a:t>
            </a:r>
            <a:r>
              <a:rPr lang="de-DE" sz="900" dirty="0">
                <a:latin typeface="Poppins SemiBold" panose="00000700000000000000" pitchFamily="2" charset="0"/>
                <a:ea typeface="Times New Roman" panose="02020603050405020304" pitchFamily="18" charset="0"/>
                <a:cs typeface="Poppins SemiBold" panose="00000700000000000000" pitchFamily="2" charset="0"/>
                <a:hlinkClick r:id="rId19"/>
              </a:rPr>
              <a:t>esa.int</a:t>
            </a:r>
            <a:endParaRPr lang="de-DE" sz="900" dirty="0">
              <a:latin typeface="Poppins SemiBold" panose="00000700000000000000" pitchFamily="2" charset="0"/>
              <a:ea typeface="Times New Roman" panose="02020603050405020304" pitchFamily="18" charset="0"/>
              <a:cs typeface="Poppins SemiBold" panose="00000700000000000000" pitchFamily="2" charset="0"/>
            </a:endParaRPr>
          </a:p>
        </p:txBody>
      </p:sp>
    </p:spTree>
    <p:extLst>
      <p:ext uri="{BB962C8B-B14F-4D97-AF65-F5344CB8AC3E}">
        <p14:creationId xmlns:p14="http://schemas.microsoft.com/office/powerpoint/2010/main" val="42353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26" fill="hold"/>
                                        <p:tgtEl>
                                          <p:spTgt spid="2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5006"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3"/>
                </p:tgtEl>
              </p:cMediaNode>
            </p:audio>
            <p:audio>
              <p:cMediaNode vol="80000">
                <p:cTn id="12" fill="hold" display="0">
                  <p:stCondLst>
                    <p:cond delay="indefinite"/>
                  </p:stCondLst>
                  <p:endCondLst>
                    <p:cond evt="onStopAudio" delay="0">
                      <p:tgtEl>
                        <p:sldTgt/>
                      </p:tgtEl>
                    </p:cond>
                  </p:endCondLst>
                </p:cTn>
                <p:tgtEl>
                  <p:spTgt spid="2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PACE_photovoicechallenge_2026_teachers_material(c)EvaNikolopoulou.pptx" id="{2975DF4A-A04C-4CCE-B7D4-F5F6609A84D0}" vid="{6D7174D0-8112-4182-957E-1D7049E432E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b53e2dc-3e86-4e7c-9965-6768a95b0c8b" xsi:nil="true"/>
    <lcf76f155ced4ddcb4097134ff3c332f xmlns="fc603532-e6a2-4bdf-8c45-117d7f99623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319B922B25B9734996FAC01D71DC1F47" ma:contentTypeVersion="11" ma:contentTypeDescription="Ein neues Dokument erstellen." ma:contentTypeScope="" ma:versionID="20972393e3b9c12218b3fec47e74adeb">
  <xsd:schema xmlns:xsd="http://www.w3.org/2001/XMLSchema" xmlns:xs="http://www.w3.org/2001/XMLSchema" xmlns:p="http://schemas.microsoft.com/office/2006/metadata/properties" xmlns:ns2="fc603532-e6a2-4bdf-8c45-117d7f996235" xmlns:ns3="2b53e2dc-3e86-4e7c-9965-6768a95b0c8b" targetNamespace="http://schemas.microsoft.com/office/2006/metadata/properties" ma:root="true" ma:fieldsID="ffee0ce2c0423ef0bd4fc4da9d56325b" ns2:_="" ns3:_="">
    <xsd:import namespace="fc603532-e6a2-4bdf-8c45-117d7f996235"/>
    <xsd:import namespace="2b53e2dc-3e86-4e7c-9965-6768a95b0c8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603532-e6a2-4bdf-8c45-117d7f9962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b53e2dc-3e86-4e7c-9965-6768a95b0c8b"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127def3-0ce5-4e74-89fc-aef72a473346}" ma:internalName="TaxCatchAll" ma:showField="CatchAllData" ma:web="2b53e2dc-3e86-4e7c-9965-6768a95b0c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3CB5E0-4E2B-45C4-AD9E-308C395F5040}">
  <ds:schemaRefs>
    <ds:schemaRef ds:uri="2b53e2dc-3e86-4e7c-9965-6768a95b0c8b"/>
    <ds:schemaRef ds:uri="http://purl.org/dc/elements/1.1/"/>
    <ds:schemaRef ds:uri="http://purl.org/dc/terms/"/>
    <ds:schemaRef ds:uri="fc603532-e6a2-4bdf-8c45-117d7f996235"/>
    <ds:schemaRef ds:uri="http://schemas.microsoft.com/office/infopath/2007/PartnerControls"/>
    <ds:schemaRef ds:uri="http://www.w3.org/XML/1998/namespace"/>
    <ds:schemaRef ds:uri="http://purl.org/dc/dcmitype/"/>
    <ds:schemaRef ds:uri="http://schemas.microsoft.com/office/2006/metadata/properties"/>
    <ds:schemaRef ds:uri="http://schemas.microsoft.com/office/2006/documentManagement/types"/>
    <ds:schemaRef ds:uri="http://schemas.openxmlformats.org/package/2006/metadata/core-properties"/>
  </ds:schemaRefs>
</ds:datastoreItem>
</file>

<file path=customXml/itemProps2.xml><?xml version="1.0" encoding="utf-8"?>
<ds:datastoreItem xmlns:ds="http://schemas.openxmlformats.org/officeDocument/2006/customXml" ds:itemID="{3F70FF6B-3F67-4072-AB7E-780167B311C9}">
  <ds:schemaRefs>
    <ds:schemaRef ds:uri="http://schemas.microsoft.com/sharepoint/v3/contenttype/forms"/>
  </ds:schemaRefs>
</ds:datastoreItem>
</file>

<file path=customXml/itemProps3.xml><?xml version="1.0" encoding="utf-8"?>
<ds:datastoreItem xmlns:ds="http://schemas.openxmlformats.org/officeDocument/2006/customXml" ds:itemID="{62A492C4-87B7-4F27-8355-7DEB8D9735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c603532-e6a2-4bdf-8c45-117d7f996235"/>
    <ds:schemaRef ds:uri="2b53e2dc-3e86-4e7c-9965-6768a95b0c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48</TotalTime>
  <Words>859</Words>
  <Application>Microsoft Office PowerPoint</Application>
  <PresentationFormat>Widescreen</PresentationFormat>
  <Paragraphs>122</Paragraphs>
  <Slides>14</Slides>
  <Notes>0</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Aptos</vt:lpstr>
      <vt:lpstr>Aptos Display</vt:lpstr>
      <vt:lpstr>Arial</vt:lpstr>
      <vt:lpstr>Poppins</vt:lpstr>
      <vt:lpstr>Poppins Light</vt:lpstr>
      <vt:lpstr>Poppins SemiBold</vt:lpstr>
      <vt:lpstr>Segoe UI Emoji</vt:lpstr>
      <vt:lpstr>Times New Roman</vt:lpstr>
      <vt:lpstr>Office Theme</vt:lpstr>
      <vt:lpstr>S.P.A.C.E. Photovoice Challenge</vt:lpstr>
      <vt:lpstr>A creative &amp; Scientific Task</vt:lpstr>
      <vt:lpstr>The Overview Effect</vt:lpstr>
      <vt:lpstr>What is Necessary for Life?</vt:lpstr>
      <vt:lpstr>Photovoice=Scientific Method</vt:lpstr>
      <vt:lpstr>Emotional Creativity (Research  Concept)</vt:lpstr>
      <vt:lpstr>S.P.A.C.E. Photovoice Challenge</vt:lpstr>
      <vt:lpstr>From Idea to Investigation</vt:lpstr>
      <vt:lpstr>Data Collection</vt:lpstr>
      <vt:lpstr>Analysis (Writing)</vt:lpstr>
      <vt:lpstr>Poster Preparation &amp; Science Communication</vt:lpstr>
      <vt:lpstr>S.P.A.C.E. Photovoice Challenge</vt:lpstr>
      <vt:lpstr>The Arrival</vt:lpstr>
      <vt:lpstr>SPACE pictures and sounds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Nikolopoulou Eva</dc:creator>
  <cp:lastModifiedBy>Nikolopoulou Eva</cp:lastModifiedBy>
  <cp:revision>2</cp:revision>
  <dcterms:created xsi:type="dcterms:W3CDTF">2026-05-22T12:49:55Z</dcterms:created>
  <dcterms:modified xsi:type="dcterms:W3CDTF">2026-05-22T13:42:09Z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0x010100319B922B25B9734996FAC01D71DC1F47</vt:lpwstr>
  </property>
  <property fmtid="{D5CDD505-2E9C-101B-9397-08002B2CF9AE}" pid="3" name="MediaServiceImageTags">
    <vt:lpwstr/>
  </property>
</Properties>
</file>